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95" r:id="rId3"/>
    <p:sldId id="306" r:id="rId4"/>
    <p:sldId id="280" r:id="rId5"/>
    <p:sldId id="307" r:id="rId6"/>
    <p:sldId id="261" r:id="rId7"/>
    <p:sldId id="311" r:id="rId8"/>
    <p:sldId id="312" r:id="rId9"/>
    <p:sldId id="264" r:id="rId10"/>
    <p:sldId id="314" r:id="rId11"/>
    <p:sldId id="315" r:id="rId12"/>
    <p:sldId id="313" r:id="rId13"/>
    <p:sldId id="316" r:id="rId14"/>
    <p:sldId id="310" r:id="rId15"/>
    <p:sldId id="269" r:id="rId16"/>
    <p:sldId id="272" r:id="rId17"/>
    <p:sldId id="287" r:id="rId18"/>
    <p:sldId id="286" r:id="rId19"/>
    <p:sldId id="288" r:id="rId20"/>
    <p:sldId id="290" r:id="rId21"/>
  </p:sldIdLst>
  <p:sldSz cx="11520488" cy="64801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9" userDrawn="1">
          <p15:clr>
            <a:srgbClr val="A4A3A4"/>
          </p15:clr>
        </p15:guide>
        <p15:guide id="2" pos="453" userDrawn="1">
          <p15:clr>
            <a:srgbClr val="A4A3A4"/>
          </p15:clr>
        </p15:guide>
        <p15:guide id="3" pos="6804" userDrawn="1">
          <p15:clr>
            <a:srgbClr val="A4A3A4"/>
          </p15:clr>
        </p15:guide>
        <p15:guide id="4" orient="horz" pos="363" userDrawn="1">
          <p15:clr>
            <a:srgbClr val="A4A3A4"/>
          </p15:clr>
        </p15:guide>
        <p15:guide id="5" orient="horz" pos="4082" userDrawn="1">
          <p15:clr>
            <a:srgbClr val="A4A3A4"/>
          </p15:clr>
        </p15:guide>
        <p15:guide id="6" orient="horz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7257" userDrawn="1">
          <p15:clr>
            <a:srgbClr val="A4A3A4"/>
          </p15:clr>
        </p15:guide>
        <p15:guide id="9" pos="2495" userDrawn="1">
          <p15:clr>
            <a:srgbClr val="A4A3A4"/>
          </p15:clr>
        </p15:guide>
        <p15:guide id="10" pos="2903" userDrawn="1">
          <p15:clr>
            <a:srgbClr val="A4A3A4"/>
          </p15:clr>
        </p15:guide>
        <p15:guide id="11" pos="3062" userDrawn="1">
          <p15:clr>
            <a:srgbClr val="A4A3A4"/>
          </p15:clr>
        </p15:guide>
        <p15:guide id="12" pos="3629" userDrawn="1">
          <p15:clr>
            <a:srgbClr val="A4A3A4"/>
          </p15:clr>
        </p15:guide>
        <p15:guide id="13" pos="419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em Shevaldin" initials="AS" lastIdx="2" clrIdx="0">
    <p:extLst>
      <p:ext uri="{19B8F6BF-5375-455C-9EA6-DF929625EA0E}">
        <p15:presenceInfo xmlns:p15="http://schemas.microsoft.com/office/powerpoint/2012/main" userId="-ehu7ltkjxvzo6cug0ygfewbm38w9mzaq4zr6rnguv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5844" autoAdjust="0"/>
  </p:normalViewPr>
  <p:slideViewPr>
    <p:cSldViewPr snapToGrid="0">
      <p:cViewPr varScale="1">
        <p:scale>
          <a:sx n="87" d="100"/>
          <a:sy n="87" d="100"/>
        </p:scale>
        <p:origin x="662" y="67"/>
      </p:cViewPr>
      <p:guideLst>
        <p:guide orient="horz" pos="3629"/>
        <p:guide pos="453"/>
        <p:guide pos="6804"/>
        <p:guide orient="horz" pos="363"/>
        <p:guide orient="horz" pos="4082"/>
        <p:guide orient="horz"/>
        <p:guide/>
        <p:guide pos="7257"/>
        <p:guide pos="2495"/>
        <p:guide pos="2903"/>
        <p:guide pos="3062"/>
        <p:guide pos="3629"/>
        <p:guide pos="41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59999" cy="59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DBB77-3EF3-4402-9072-6AD65AAE0793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6BBD8-FF29-4700-BB12-60BF40C48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24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43200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864017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1296025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728033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2160041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2592050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3024058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3456066" algn="l" defTabSz="864017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060529"/>
            <a:ext cx="864036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403592"/>
            <a:ext cx="864036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5042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214150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4349" y="345009"/>
            <a:ext cx="2484105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2033" y="345009"/>
            <a:ext cx="7308310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67064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624125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033" y="1615545"/>
            <a:ext cx="9936421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6033" y="4336618"/>
            <a:ext cx="9936421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9401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2034" y="1725046"/>
            <a:ext cx="4896207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2247" y="1725046"/>
            <a:ext cx="4896207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14003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4" y="345010"/>
            <a:ext cx="9936421" cy="125253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3535" y="1588543"/>
            <a:ext cx="4873706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3535" y="2367064"/>
            <a:ext cx="4873706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2247" y="1588543"/>
            <a:ext cx="4897708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2247" y="2367064"/>
            <a:ext cx="4897708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44103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1019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453933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708" y="933026"/>
            <a:ext cx="5832247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89685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35" y="432012"/>
            <a:ext cx="3715657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97708" y="933026"/>
            <a:ext cx="5832247" cy="4605124"/>
          </a:xfrm>
        </p:spPr>
        <p:txBody>
          <a:bodyPr anchor="t"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3535" y="1944052"/>
            <a:ext cx="3715657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4257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2034" y="345010"/>
            <a:ext cx="9936421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2034" y="1725046"/>
            <a:ext cx="9936421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2033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36F25-39C4-4311-A127-BE38EABA9A4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6162" y="6006163"/>
            <a:ext cx="3888165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36345" y="6006163"/>
            <a:ext cx="259211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8F5D2-9F17-4F8D-817D-9554E8B4EA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43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A4395BC-7750-4DAE-8ACE-B2C4E585BB99}"/>
              </a:ext>
            </a:extLst>
          </p:cNvPr>
          <p:cNvSpPr/>
          <p:nvPr/>
        </p:nvSpPr>
        <p:spPr>
          <a:xfrm>
            <a:off x="0" y="0"/>
            <a:ext cx="5760244" cy="6480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D28E39-5DAA-4339-8F56-3A27AC046D35}"/>
              </a:ext>
            </a:extLst>
          </p:cNvPr>
          <p:cNvSpPr txBox="1"/>
          <p:nvPr/>
        </p:nvSpPr>
        <p:spPr>
          <a:xfrm>
            <a:off x="653822" y="368882"/>
            <a:ext cx="57602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400" dirty="0">
                <a:latin typeface="Montserrat SemiBold" pitchFamily="2" charset="-52"/>
              </a:rPr>
              <a:t>Индустрия </a:t>
            </a:r>
            <a:r>
              <a:rPr lang="ru-RU" sz="5400" dirty="0">
                <a:solidFill>
                  <a:srgbClr val="00B050"/>
                </a:solidFill>
                <a:latin typeface="Montserrat SemiBold" pitchFamily="2" charset="-52"/>
              </a:rPr>
              <a:t>4.0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1EBD18-42C0-4055-AF46-4B62572BC67C}"/>
              </a:ext>
            </a:extLst>
          </p:cNvPr>
          <p:cNvSpPr txBox="1"/>
          <p:nvPr/>
        </p:nvSpPr>
        <p:spPr>
          <a:xfrm>
            <a:off x="720726" y="1568761"/>
            <a:ext cx="5040312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Montserrat SemiBold" pitchFamily="2" charset="-52"/>
              </a:rPr>
              <a:t>Регулирующие клапаны — как современная </a:t>
            </a:r>
            <a:r>
              <a:rPr lang="ru-RU" dirty="0">
                <a:solidFill>
                  <a:srgbClr val="00B0F0"/>
                </a:solidFill>
                <a:latin typeface="Montserrat SemiBold" pitchFamily="2" charset="-52"/>
              </a:rPr>
              <a:t>автономная экосистема </a:t>
            </a:r>
            <a:r>
              <a:rPr lang="ru-RU" dirty="0">
                <a:latin typeface="Montserrat SemiBold" pitchFamily="2" charset="-52"/>
              </a:rPr>
              <a:t>удалённого управления, сбора данных и контроля водными потоками. </a:t>
            </a:r>
          </a:p>
          <a:p>
            <a:endParaRPr lang="ru-RU" dirty="0">
              <a:latin typeface="Montserrat SemiBold" pitchFamily="2" charset="-52"/>
            </a:endParaRPr>
          </a:p>
          <a:p>
            <a:r>
              <a:rPr lang="ru-RU" dirty="0">
                <a:latin typeface="Montserrat SemiBold" pitchFamily="2" charset="-52"/>
              </a:rPr>
              <a:t>Регулирование. Контроль. Защита от гидравлических ударов.</a:t>
            </a:r>
            <a:endParaRPr lang="ru-RU" dirty="0">
              <a:solidFill>
                <a:srgbClr val="00B0F0"/>
              </a:solidFill>
              <a:latin typeface="Montserrat SemiBold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EB916-78D8-40C5-AE9C-B5A216D96532}"/>
              </a:ext>
            </a:extLst>
          </p:cNvPr>
          <p:cNvSpPr txBox="1"/>
          <p:nvPr/>
        </p:nvSpPr>
        <p:spPr>
          <a:xfrm>
            <a:off x="705628" y="4160750"/>
            <a:ext cx="5525392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Montserrat SemiBold" pitchFamily="2" charset="-52"/>
              </a:rPr>
              <a:t>ООО «Техносервис»</a:t>
            </a:r>
          </a:p>
          <a:p>
            <a:r>
              <a:rPr lang="ru-RU" dirty="0">
                <a:latin typeface="Montserrat" pitchFamily="2" charset="-52"/>
              </a:rPr>
              <a:t>Россия, г. Челябинск, </a:t>
            </a:r>
            <a:br>
              <a:rPr lang="ru-RU" dirty="0">
                <a:latin typeface="Montserrat" pitchFamily="2" charset="-52"/>
              </a:rPr>
            </a:br>
            <a:r>
              <a:rPr lang="ru-RU" dirty="0">
                <a:latin typeface="Montserrat" pitchFamily="2" charset="-52"/>
              </a:rPr>
              <a:t>Новоградский тракт 11</a:t>
            </a:r>
          </a:p>
          <a:p>
            <a:endParaRPr lang="ru-RU" dirty="0">
              <a:latin typeface="Montserrat" pitchFamily="2" charset="-52"/>
            </a:endParaRPr>
          </a:p>
          <a:p>
            <a:r>
              <a:rPr lang="ru-RU" dirty="0">
                <a:latin typeface="Montserrat SemiBold" pitchFamily="2" charset="-52"/>
              </a:rPr>
              <a:t>Артём Валерьевич Шевалдин </a:t>
            </a:r>
          </a:p>
          <a:p>
            <a:r>
              <a:rPr lang="ru-RU" dirty="0">
                <a:latin typeface="Montserrat" pitchFamily="2" charset="-52"/>
              </a:rPr>
              <a:t>Начальник отдела регулирующих клапанов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DAF23F-658B-45D4-9964-B85294288A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14" y="-279403"/>
            <a:ext cx="6986041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54004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96FC27-B2EA-4427-A77A-1ADA0664AC0D}"/>
              </a:ext>
            </a:extLst>
          </p:cNvPr>
          <p:cNvSpPr txBox="1"/>
          <p:nvPr/>
        </p:nvSpPr>
        <p:spPr>
          <a:xfrm>
            <a:off x="219743" y="1150333"/>
            <a:ext cx="462139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На примере ГАЭС </a:t>
            </a:r>
            <a:r>
              <a:rPr lang="en-US" sz="2400" dirty="0">
                <a:latin typeface="Montserrat SemiBold" pitchFamily="2" charset="-52"/>
              </a:rPr>
              <a:t>“</a:t>
            </a:r>
            <a:r>
              <a:rPr lang="ru-RU" sz="2400" dirty="0">
                <a:latin typeface="Montserrat SemiBold" pitchFamily="2" charset="-52"/>
              </a:rPr>
              <a:t>Днестровская</a:t>
            </a:r>
            <a:r>
              <a:rPr lang="en-US" sz="2400" dirty="0">
                <a:latin typeface="Montserrat SemiBold" pitchFamily="2" charset="-52"/>
              </a:rPr>
              <a:t>”</a:t>
            </a:r>
            <a:r>
              <a:rPr lang="ru-RU" sz="2400" dirty="0">
                <a:latin typeface="Montserrat SemiBold" pitchFamily="2" charset="-52"/>
              </a:rPr>
              <a:t> Украина</a:t>
            </a:r>
            <a:r>
              <a:rPr lang="ru-RU" sz="2400" dirty="0"/>
              <a:t> 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37527-0ACF-4AE8-AA31-33E082E885E5}"/>
              </a:ext>
            </a:extLst>
          </p:cNvPr>
          <p:cNvSpPr txBox="1"/>
          <p:nvPr/>
        </p:nvSpPr>
        <p:spPr>
          <a:xfrm>
            <a:off x="219743" y="2009865"/>
            <a:ext cx="5663257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600" dirty="0">
                <a:latin typeface="Montserrat" pitchFamily="2" charset="-52"/>
              </a:rPr>
              <a:t>Проектная мощность Днестровской ГАЭС в турбинном режиме составляет 2 268 МВт (</a:t>
            </a:r>
            <a:r>
              <a:rPr lang="ru-RU" sz="1600" dirty="0"/>
              <a:t> </a:t>
            </a:r>
            <a:r>
              <a:rPr lang="ru-RU" sz="1600" dirty="0">
                <a:latin typeface="Montserrat" pitchFamily="2" charset="-52"/>
              </a:rPr>
              <a:t>установленная мощность одного гидроагрегата — 324 МВт в генераторном (турбинном) режиме, 421 МВт — в двигательном (насосном) режиме, Максимальный напор(брутто) - 161,9 м. Минимальный напор(брутто)-138,4 м.</a:t>
            </a:r>
          </a:p>
          <a:p>
            <a:pPr indent="358775"/>
            <a:endParaRPr lang="ru-RU" sz="1600" dirty="0">
              <a:latin typeface="Montserrat" pitchFamily="2" charset="-52"/>
            </a:endParaRPr>
          </a:p>
          <a:p>
            <a:pPr indent="358775"/>
            <a:r>
              <a:rPr lang="ru-RU" sz="1600" dirty="0">
                <a:latin typeface="Montserrat" pitchFamily="2" charset="-52"/>
              </a:rPr>
              <a:t>На напорном водоводе установлены клапаны специального назначения с функцией предупреждения гидроудара и поддержания заданного давления «до себя» с возможностью дистанционного изменения </a:t>
            </a:r>
            <a:r>
              <a:rPr lang="ru-RU" sz="1600" dirty="0" err="1">
                <a:latin typeface="Montserrat" pitchFamily="2" charset="-52"/>
              </a:rPr>
              <a:t>уставки</a:t>
            </a:r>
            <a:r>
              <a:rPr lang="ru-RU" sz="1600" dirty="0">
                <a:latin typeface="Montserrat" pitchFamily="2" charset="-52"/>
              </a:rPr>
              <a:t> во всем диапазоне работы</a:t>
            </a:r>
          </a:p>
          <a:p>
            <a:pPr indent="358775"/>
            <a:r>
              <a:rPr lang="ru-RU" sz="1600" dirty="0">
                <a:latin typeface="Montserrat" pitchFamily="2" charset="-52"/>
              </a:rPr>
              <a:t> </a:t>
            </a:r>
          </a:p>
          <a:p>
            <a:pPr indent="358775"/>
            <a:endParaRPr lang="ru-RU" sz="1600" dirty="0">
              <a:latin typeface="Montserrat" pitchFamily="2" charset="-52"/>
            </a:endParaRPr>
          </a:p>
          <a:p>
            <a:pPr indent="358775"/>
            <a:endParaRPr lang="ru-RU" sz="1600" dirty="0">
              <a:latin typeface="Montserrat" pitchFamily="2" charset="-5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9F4DE2-5F18-4D36-8554-9555C4CFBE32}"/>
              </a:ext>
            </a:extLst>
          </p:cNvPr>
          <p:cNvSpPr txBox="1"/>
          <p:nvPr/>
        </p:nvSpPr>
        <p:spPr>
          <a:xfrm>
            <a:off x="3541503" y="329441"/>
            <a:ext cx="601239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  <a:latin typeface="Montserrat SemiBold" pitchFamily="2" charset="-52"/>
              </a:rPr>
              <a:t>Решение проблемы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0E589C-69DB-4A96-AF30-5A14E3F0D0AE}"/>
              </a:ext>
            </a:extLst>
          </p:cNvPr>
          <p:cNvSpPr txBox="1"/>
          <p:nvPr/>
        </p:nvSpPr>
        <p:spPr>
          <a:xfrm>
            <a:off x="6077608" y="4084726"/>
            <a:ext cx="533662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tserrat" pitchFamily="2" charset="-52"/>
              </a:rPr>
              <a:t>Достижения:</a:t>
            </a:r>
          </a:p>
          <a:p>
            <a:pPr>
              <a:tabLst>
                <a:tab pos="360363" algn="l"/>
              </a:tabLst>
            </a:pPr>
            <a:r>
              <a:rPr lang="ru-RU" sz="1600" dirty="0">
                <a:latin typeface="Montserrat" pitchFamily="2" charset="-52"/>
              </a:rPr>
              <a:t>	- стабилизировали давление напорного водовода в безопасном диапазоне при переходах режимов работы</a:t>
            </a:r>
            <a:r>
              <a:rPr lang="ru-RU" sz="1600" dirty="0">
                <a:latin typeface="Montserrat SemiBold" pitchFamily="2" charset="-52"/>
              </a:rPr>
              <a:t> </a:t>
            </a:r>
            <a:r>
              <a:rPr lang="ru-RU" sz="1600" dirty="0">
                <a:latin typeface="Montserrat SemiBold"/>
              </a:rPr>
              <a:t>(</a:t>
            </a:r>
            <a:r>
              <a:rPr lang="ru-RU" sz="1600" dirty="0" err="1">
                <a:latin typeface="Montserrat SemiBold"/>
              </a:rPr>
              <a:t>Генераторный↔Насосный</a:t>
            </a:r>
            <a:r>
              <a:rPr lang="ru-RU" sz="1600" dirty="0">
                <a:latin typeface="Montserrat SemiBold"/>
              </a:rPr>
              <a:t>)</a:t>
            </a:r>
            <a:r>
              <a:rPr lang="ru-RU" sz="1600" dirty="0">
                <a:latin typeface="Montserrat" pitchFamily="2" charset="-52"/>
              </a:rPr>
              <a:t> </a:t>
            </a:r>
          </a:p>
          <a:p>
            <a:pPr>
              <a:tabLst>
                <a:tab pos="360363" algn="l"/>
              </a:tabLst>
            </a:pPr>
            <a:r>
              <a:rPr lang="ru-RU" sz="1600" b="1" dirty="0">
                <a:solidFill>
                  <a:srgbClr val="FF0000"/>
                </a:solidFill>
                <a:latin typeface="Montserrat" pitchFamily="2" charset="-52"/>
              </a:rPr>
              <a:t>	</a:t>
            </a:r>
            <a:r>
              <a:rPr lang="ru-RU" sz="1600" dirty="0">
                <a:latin typeface="Montserrat" pitchFamily="2" charset="-52"/>
              </a:rPr>
              <a:t>- повысили надежность общей системы исключив человеческий фактор, сбои электроники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88" y="898634"/>
            <a:ext cx="5577249" cy="27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09397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Pc\общая 3\Хан\Фото компании\Регуляторы\ТЭЦ-5\WhatsApp Image 2023-08-29 at 13.15.5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"/>
            <a:ext cx="6017842" cy="585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AC96ED-2A06-480F-91C7-3275120C9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34" t="58" r="15399" b="230"/>
          <a:stretch/>
        </p:blipFill>
        <p:spPr>
          <a:xfrm>
            <a:off x="5785944" y="1"/>
            <a:ext cx="5734543" cy="585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347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9F44CC-E842-4701-8162-61619114F332}"/>
              </a:ext>
            </a:extLst>
          </p:cNvPr>
          <p:cNvSpPr txBox="1"/>
          <p:nvPr/>
        </p:nvSpPr>
        <p:spPr>
          <a:xfrm>
            <a:off x="459609" y="368308"/>
            <a:ext cx="100765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 indent="-444500"/>
            <a:r>
              <a:rPr lang="ru-RU" sz="3600" dirty="0">
                <a:solidFill>
                  <a:srgbClr val="FF0000"/>
                </a:solidFill>
                <a:latin typeface="Montserrat SemiBold" pitchFamily="2" charset="-52"/>
              </a:rPr>
              <a:t>Технологические процессы охлаждения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37527-0ACF-4AE8-AA31-33E082E885E5}"/>
              </a:ext>
            </a:extLst>
          </p:cNvPr>
          <p:cNvSpPr txBox="1"/>
          <p:nvPr/>
        </p:nvSpPr>
        <p:spPr>
          <a:xfrm>
            <a:off x="252249" y="1106134"/>
            <a:ext cx="10978630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Практически во всех сферах </a:t>
            </a:r>
            <a:r>
              <a:rPr lang="ru-RU" sz="1600" dirty="0" err="1">
                <a:latin typeface="Montserrat" pitchFamily="2" charset="-52"/>
              </a:rPr>
              <a:t>производсва</a:t>
            </a:r>
            <a:r>
              <a:rPr lang="ru-RU" sz="1600" dirty="0">
                <a:latin typeface="Montserrat" pitchFamily="2" charset="-52"/>
              </a:rPr>
              <a:t>, генерации, коммунального хозяйства имеются технологические процессы требующие охлаждения. Но со своими особыми условиями: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Равномерная стабильная подача расхода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Изменяющаяся подача расхода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Равномерная скорость подача расхода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Определённое время подачи расхода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Совмещение нескольких задач по: расходу, времени, скорости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Montserrat" pitchFamily="2" charset="-52"/>
            </a:endParaRPr>
          </a:p>
          <a:p>
            <a:r>
              <a:rPr lang="ru-RU" sz="1600" dirty="0">
                <a:latin typeface="Montserrat" pitchFamily="2" charset="-52"/>
              </a:rPr>
              <a:t>Стандартным решением является запорная арматура с электроприводом</a:t>
            </a:r>
          </a:p>
          <a:p>
            <a:endParaRPr lang="ru-RU" sz="1600" dirty="0">
              <a:latin typeface="Montserrat" pitchFamily="2" charset="-52"/>
            </a:endParaRPr>
          </a:p>
          <a:p>
            <a:r>
              <a:rPr lang="ru-RU" sz="1600" dirty="0">
                <a:latin typeface="Montserrat" pitchFamily="2" charset="-52"/>
              </a:rPr>
              <a:t> имеются  Для решения задачи равномерной подачи</a:t>
            </a:r>
          </a:p>
          <a:p>
            <a:r>
              <a:rPr lang="ru-RU" sz="1600" dirty="0">
                <a:latin typeface="Montserrat" pitchFamily="2" charset="-52"/>
              </a:rPr>
              <a:t>охлаждающей воды по рецепту на машину непрерывной</a:t>
            </a:r>
          </a:p>
          <a:p>
            <a:r>
              <a:rPr lang="ru-RU" sz="1600" dirty="0">
                <a:latin typeface="Montserrat" pitchFamily="2" charset="-52"/>
              </a:rPr>
              <a:t>разливки (кристаллизатор), в нестабильной системе был</a:t>
            </a:r>
          </a:p>
          <a:p>
            <a:r>
              <a:rPr lang="ru-RU" sz="1600" dirty="0">
                <a:latin typeface="Montserrat" pitchFamily="2" charset="-52"/>
              </a:rPr>
              <a:t>разработан и установлен узел регулирования расхода</a:t>
            </a:r>
          </a:p>
          <a:p>
            <a:r>
              <a:rPr lang="ru-RU" sz="1600" dirty="0">
                <a:latin typeface="Montserrat" pitchFamily="2" charset="-52"/>
              </a:rPr>
              <a:t>модели SET770, DN150. В его задачу входит равномерная</a:t>
            </a:r>
          </a:p>
          <a:p>
            <a:r>
              <a:rPr lang="ru-RU" sz="1600" dirty="0">
                <a:latin typeface="Montserrat" pitchFamily="2" charset="-52"/>
              </a:rPr>
              <a:t>стабильная подача расхода, изменяющаяся по заданному</a:t>
            </a:r>
          </a:p>
          <a:p>
            <a:r>
              <a:rPr lang="ru-RU" sz="1600" dirty="0">
                <a:latin typeface="Montserrat" pitchFamily="2" charset="-52"/>
              </a:rPr>
              <a:t>рецепту, вне зависимости от скачков давления на в </a:t>
            </a:r>
            <a:r>
              <a:rPr lang="ru-RU" sz="1600" dirty="0" err="1">
                <a:latin typeface="Montserrat" pitchFamily="2" charset="-52"/>
              </a:rPr>
              <a:t>сети.кратно</a:t>
            </a:r>
            <a:r>
              <a:rPr lang="ru-RU" sz="1600" dirty="0">
                <a:latin typeface="Montserrat" pitchFamily="2" charset="-52"/>
              </a:rPr>
              <a:t> вырастает аварийность.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6D526-94CF-4FBF-9C38-50C4BE6269FB}"/>
              </a:ext>
            </a:extLst>
          </p:cNvPr>
          <p:cNvSpPr txBox="1"/>
          <p:nvPr/>
        </p:nvSpPr>
        <p:spPr>
          <a:xfrm>
            <a:off x="523655" y="5741511"/>
            <a:ext cx="50403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600" b="1" dirty="0">
                <a:latin typeface="Montserrat" pitchFamily="2" charset="-52"/>
              </a:rPr>
              <a:t>Задача: </a:t>
            </a:r>
            <a:r>
              <a:rPr lang="ru-RU" sz="1600" dirty="0">
                <a:latin typeface="Montserrat" pitchFamily="2" charset="-52"/>
              </a:rPr>
              <a:t>Обеспечить точность регулирования расхода с возможностью изменения </a:t>
            </a:r>
          </a:p>
        </p:txBody>
      </p:sp>
    </p:spTree>
    <p:extLst>
      <p:ext uri="{BB962C8B-B14F-4D97-AF65-F5344CB8AC3E}">
        <p14:creationId xmlns:p14="http://schemas.microsoft.com/office/powerpoint/2010/main" val="1337596249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9F44CC-E842-4701-8162-61619114F332}"/>
              </a:ext>
            </a:extLst>
          </p:cNvPr>
          <p:cNvSpPr txBox="1"/>
          <p:nvPr/>
        </p:nvSpPr>
        <p:spPr>
          <a:xfrm>
            <a:off x="459609" y="368308"/>
            <a:ext cx="100765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 indent="-444500"/>
            <a:r>
              <a:rPr lang="ru-RU" sz="3600" dirty="0">
                <a:solidFill>
                  <a:srgbClr val="FF0000"/>
                </a:solidFill>
                <a:latin typeface="Montserrat SemiBold" pitchFamily="2" charset="-52"/>
              </a:rPr>
              <a:t>Технологические процессы охлаждения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337527-0ACF-4AE8-AA31-33E082E885E5}"/>
              </a:ext>
            </a:extLst>
          </p:cNvPr>
          <p:cNvSpPr txBox="1"/>
          <p:nvPr/>
        </p:nvSpPr>
        <p:spPr>
          <a:xfrm>
            <a:off x="220719" y="916994"/>
            <a:ext cx="5277149" cy="541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Практически во всех сферах генерации, производства, коммунального хозяйства имеются технологические процессы требующие охлаждения. Но со своими особыми условиями: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Равномерная стабильная подача расхода 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Изменяющаяся подача расхода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Равномерная скорость подача расхода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Определённое время подачи расхода</a:t>
            </a:r>
          </a:p>
          <a:p>
            <a:pPr marL="285750" indent="-285750">
              <a:buFontTx/>
              <a:buChar char="-"/>
            </a:pPr>
            <a:r>
              <a:rPr lang="ru-RU" sz="1600" dirty="0">
                <a:latin typeface="Montserrat" pitchFamily="2" charset="-52"/>
              </a:rPr>
              <a:t>Совмещение нескольких задач по: расходу, времени, скорости</a:t>
            </a:r>
          </a:p>
          <a:p>
            <a:pPr marL="285750" indent="-285750">
              <a:buFontTx/>
              <a:buChar char="-"/>
            </a:pPr>
            <a:endParaRPr lang="ru-RU" sz="1600" dirty="0">
              <a:latin typeface="Montserrat" pitchFamily="2" charset="-52"/>
            </a:endParaRPr>
          </a:p>
          <a:p>
            <a:r>
              <a:rPr lang="ru-RU" sz="1600" dirty="0">
                <a:latin typeface="Montserrat" pitchFamily="2" charset="-52"/>
              </a:rPr>
              <a:t>Стандартным решением является запорная арматура с электроприводом, взаимодействующая с расходомерами и датчиками давления, температуры …</a:t>
            </a:r>
          </a:p>
          <a:p>
            <a:endParaRPr lang="ru-RU" sz="1600" dirty="0">
              <a:latin typeface="Montserrat" pitchFamily="2" charset="-52"/>
            </a:endParaRPr>
          </a:p>
          <a:p>
            <a:r>
              <a:rPr lang="ru-RU" sz="1600" b="1" dirty="0">
                <a:latin typeface="Montserrat" pitchFamily="2" charset="-52"/>
              </a:rPr>
              <a:t>Минусами</a:t>
            </a:r>
            <a:r>
              <a:rPr lang="ru-RU" sz="1600" dirty="0">
                <a:latin typeface="Montserrat" pitchFamily="2" charset="-52"/>
              </a:rPr>
              <a:t> такого решения являются отсутствие линейной зависимости  расхода от степени открытия запорной арматуры, и некорректная передача данных с приборов в следствии электромагнитных полей и других помех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6D526-94CF-4FBF-9C38-50C4BE6269FB}"/>
              </a:ext>
            </a:extLst>
          </p:cNvPr>
          <p:cNvSpPr txBox="1"/>
          <p:nvPr/>
        </p:nvSpPr>
        <p:spPr>
          <a:xfrm>
            <a:off x="5880015" y="5213365"/>
            <a:ext cx="50403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600" b="1" dirty="0">
                <a:latin typeface="Montserrat" pitchFamily="2" charset="-52"/>
              </a:rPr>
              <a:t>Задача: </a:t>
            </a:r>
            <a:r>
              <a:rPr lang="ru-RU" sz="1600" dirty="0">
                <a:latin typeface="Montserrat" pitchFamily="2" charset="-52"/>
              </a:rPr>
              <a:t>Обеспечить точность регулирования расхода с возможностью изменения </a:t>
            </a:r>
            <a:r>
              <a:rPr lang="ru-RU" sz="1600" dirty="0" err="1">
                <a:latin typeface="Montserrat" pitchFamily="2" charset="-52"/>
              </a:rPr>
              <a:t>параматров</a:t>
            </a:r>
            <a:endParaRPr lang="ru-RU" sz="1600" dirty="0">
              <a:latin typeface="Montserrat" pitchFamily="2" charset="-5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68" y="1434661"/>
            <a:ext cx="5328060" cy="250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01039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29F4DE2-5F18-4D36-8554-9555C4CFBE32}"/>
              </a:ext>
            </a:extLst>
          </p:cNvPr>
          <p:cNvSpPr txBox="1"/>
          <p:nvPr/>
        </p:nvSpPr>
        <p:spPr>
          <a:xfrm>
            <a:off x="679382" y="429334"/>
            <a:ext cx="100765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  <a:latin typeface="Montserrat SemiBold" pitchFamily="2" charset="-52"/>
              </a:rPr>
              <a:t>Решение проблемы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DCFB4B-4603-4C0A-AB75-F7100FA7226D}"/>
              </a:ext>
            </a:extLst>
          </p:cNvPr>
          <p:cNvSpPr txBox="1"/>
          <p:nvPr/>
        </p:nvSpPr>
        <p:spPr>
          <a:xfrm>
            <a:off x="219743" y="2566953"/>
            <a:ext cx="402977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Для решения задачи равномерной подачи охлаждающей воды в нестабильной системе был разработан и установлен узел регулирования расхода</a:t>
            </a:r>
          </a:p>
          <a:p>
            <a:r>
              <a:rPr lang="ru-RU" sz="1600" dirty="0">
                <a:latin typeface="Montserrat" pitchFamily="2" charset="-52"/>
              </a:rPr>
              <a:t>модели SET770. В его задачу входит равномерная стабильная подача расхода, изменяющаяся по заданию, вне зависимости от скачков давления в сети.</a:t>
            </a:r>
            <a:endParaRPr lang="ru-RU" sz="1600" b="1" dirty="0">
              <a:solidFill>
                <a:srgbClr val="FF0000"/>
              </a:solidFill>
              <a:latin typeface="Montserrat" pitchFamily="2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96FC27-B2EA-4427-A77A-1ADA0664AC0D}"/>
              </a:ext>
            </a:extLst>
          </p:cNvPr>
          <p:cNvSpPr txBox="1"/>
          <p:nvPr/>
        </p:nvSpPr>
        <p:spPr>
          <a:xfrm>
            <a:off x="219743" y="1150333"/>
            <a:ext cx="462139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На примере ГЭС </a:t>
            </a:r>
            <a:r>
              <a:rPr lang="en-US" sz="2400" dirty="0">
                <a:latin typeface="Montserrat SemiBold" pitchFamily="2" charset="-52"/>
              </a:rPr>
              <a:t>“</a:t>
            </a:r>
            <a:r>
              <a:rPr lang="ru-RU" sz="2400" dirty="0">
                <a:latin typeface="Montserrat SemiBold" pitchFamily="2" charset="-52"/>
              </a:rPr>
              <a:t>Три ущелья</a:t>
            </a:r>
            <a:r>
              <a:rPr lang="en-US" sz="2400" dirty="0">
                <a:latin typeface="Montserrat SemiBold" pitchFamily="2" charset="-52"/>
              </a:rPr>
              <a:t>”</a:t>
            </a:r>
            <a:r>
              <a:rPr lang="ru-RU" sz="2400" dirty="0">
                <a:latin typeface="Montserrat SemiBold" pitchFamily="2" charset="-52"/>
              </a:rPr>
              <a:t> Китай</a:t>
            </a:r>
            <a:r>
              <a:rPr lang="ru-RU" sz="2400" dirty="0"/>
              <a:t> </a:t>
            </a:r>
            <a:endParaRPr lang="ru-RU" sz="2400" dirty="0">
              <a:latin typeface="Montserrat SemiBold" pitchFamily="2" charset="-52"/>
            </a:endParaRPr>
          </a:p>
          <a:p>
            <a:r>
              <a:rPr lang="ru-RU" sz="1600" dirty="0">
                <a:latin typeface="Montserrat SemiBold" pitchFamily="2" charset="-52"/>
              </a:rPr>
              <a:t>Является крупнейшей в мире по установленной мощности в 22,5 ГВт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CFB4B-4603-4C0A-AB75-F7100FA7226D}"/>
              </a:ext>
            </a:extLst>
          </p:cNvPr>
          <p:cNvSpPr txBox="1"/>
          <p:nvPr/>
        </p:nvSpPr>
        <p:spPr>
          <a:xfrm>
            <a:off x="101502" y="5254144"/>
            <a:ext cx="568444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latin typeface="Montserrat" pitchFamily="2" charset="-52"/>
              </a:rPr>
              <a:t>Достижения: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Montserrat" pitchFamily="2" charset="-52"/>
              </a:rPr>
              <a:t>	- стабильный расход с высокой точностью</a:t>
            </a:r>
          </a:p>
          <a:p>
            <a:pPr>
              <a:tabLst>
                <a:tab pos="358775" algn="l"/>
              </a:tabLst>
            </a:pPr>
            <a:r>
              <a:rPr lang="ru-RU" sz="1600" dirty="0">
                <a:latin typeface="Montserrat" pitchFamily="2" charset="-52"/>
              </a:rPr>
              <a:t>	- исключены влияния помех на управление.</a:t>
            </a:r>
          </a:p>
          <a:p>
            <a:r>
              <a:rPr lang="ru-RU" sz="1600" b="1" dirty="0">
                <a:solidFill>
                  <a:srgbClr val="FF0000"/>
                </a:solidFill>
                <a:latin typeface="Montserrat" pitchFamily="2" charset="-52"/>
              </a:rPr>
              <a:t>Окупаемость не превысила 24 месяцев.</a:t>
            </a:r>
          </a:p>
          <a:p>
            <a:pPr indent="358775"/>
            <a:endParaRPr lang="ru-RU" sz="1600" dirty="0">
              <a:latin typeface="Montserrat" pitchFamily="2" charset="-52"/>
            </a:endParaRPr>
          </a:p>
          <a:p>
            <a:pPr indent="358775"/>
            <a:endParaRPr lang="ru-RU" sz="1600" dirty="0">
              <a:latin typeface="Montserrat" pitchFamily="2" charset="-5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434" y="4092226"/>
            <a:ext cx="4104070" cy="230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647" y="3661089"/>
            <a:ext cx="2226932" cy="1642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E:\презенация\ГЭС\«Три ущелья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70" y="221421"/>
            <a:ext cx="5856534" cy="387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30088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3AD8C-32DD-5AE7-E462-CE75CDF92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68C6BF9-7443-BF52-F008-C6199432A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171">
            <a:off x="6217037" y="487443"/>
            <a:ext cx="4626667" cy="5445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FC2068-7C61-85E7-DC1D-2709F6600CAF}"/>
              </a:ext>
            </a:extLst>
          </p:cNvPr>
          <p:cNvSpPr txBox="1"/>
          <p:nvPr/>
        </p:nvSpPr>
        <p:spPr>
          <a:xfrm>
            <a:off x="680910" y="393348"/>
            <a:ext cx="380219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Montserrat SemiBold" pitchFamily="2" charset="-52"/>
              </a:rPr>
              <a:t>Регулирующие клапаны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354B5-B44F-E69E-ED75-B98537537906}"/>
              </a:ext>
            </a:extLst>
          </p:cNvPr>
          <p:cNvSpPr txBox="1"/>
          <p:nvPr/>
        </p:nvSpPr>
        <p:spPr>
          <a:xfrm>
            <a:off x="900725" y="1819910"/>
            <a:ext cx="528930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800" dirty="0">
                <a:latin typeface="Montserrat SemiBold" pitchFamily="2" charset="-52"/>
              </a:rPr>
              <a:t>Минимизация неизбежных </a:t>
            </a:r>
            <a:br>
              <a:rPr lang="ru-RU" sz="1800" dirty="0">
                <a:latin typeface="Montserrat SemiBold" pitchFamily="2" charset="-52"/>
              </a:rPr>
            </a:br>
            <a:r>
              <a:rPr lang="ru-RU" sz="1800" dirty="0">
                <a:latin typeface="Montserrat SemiBold" pitchFamily="2" charset="-52"/>
              </a:rPr>
              <a:t>потерь воды (утечек)</a:t>
            </a:r>
          </a:p>
          <a:p>
            <a:pPr>
              <a:spcAft>
                <a:spcPts val="1800"/>
              </a:spcAft>
            </a:pPr>
            <a:r>
              <a:rPr lang="ru-RU" dirty="0">
                <a:latin typeface="Montserrat SemiBold" pitchFamily="2" charset="-52"/>
              </a:rPr>
              <a:t>Снижение нагрузки на </a:t>
            </a:r>
            <a:br>
              <a:rPr lang="ru-RU" dirty="0">
                <a:latin typeface="Montserrat SemiBold" pitchFamily="2" charset="-52"/>
              </a:rPr>
            </a:br>
            <a:r>
              <a:rPr lang="ru-RU" dirty="0">
                <a:latin typeface="Montserrat SemiBold" pitchFamily="2" charset="-52"/>
              </a:rPr>
              <a:t>трубопроводную инфраструктуру</a:t>
            </a:r>
          </a:p>
          <a:p>
            <a:pPr>
              <a:spcAft>
                <a:spcPts val="1800"/>
              </a:spcAft>
            </a:pPr>
            <a:r>
              <a:rPr lang="ru-RU" sz="1800" dirty="0">
                <a:latin typeface="Montserrat SemiBold" pitchFamily="2" charset="-52"/>
              </a:rPr>
              <a:t>Снижение аварийности сетей и из</a:t>
            </a:r>
            <a:r>
              <a:rPr lang="ru-RU" dirty="0">
                <a:latin typeface="Montserrat SemiBold" pitchFamily="2" charset="-52"/>
              </a:rPr>
              <a:t>держек на их устранение</a:t>
            </a:r>
          </a:p>
          <a:p>
            <a:pPr>
              <a:spcAft>
                <a:spcPts val="1800"/>
              </a:spcAft>
            </a:pPr>
            <a:r>
              <a:rPr lang="ru-RU" sz="1800" dirty="0">
                <a:latin typeface="Montserrat SemiBold" pitchFamily="2" charset="-52"/>
              </a:rPr>
              <a:t>Защита системы от гидравлических ударов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EE7588B-4740-E7FD-8D6C-AB6BB61DB900}"/>
              </a:ext>
            </a:extLst>
          </p:cNvPr>
          <p:cNvCxnSpPr>
            <a:cxnSpLocks/>
            <a:stCxn id="7" idx="0"/>
            <a:endCxn id="10" idx="4"/>
          </p:cNvCxnSpPr>
          <p:nvPr/>
        </p:nvCxnSpPr>
        <p:spPr>
          <a:xfrm flipH="1">
            <a:off x="810724" y="1924983"/>
            <a:ext cx="3" cy="2506571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>
            <a:extLst>
              <a:ext uri="{FF2B5EF4-FFF2-40B4-BE49-F238E27FC236}">
                <a16:creationId xmlns:a16="http://schemas.microsoft.com/office/drawing/2014/main" id="{82F17D56-B266-DCAD-2834-F34CFAAD3CA0}"/>
              </a:ext>
            </a:extLst>
          </p:cNvPr>
          <p:cNvSpPr/>
          <p:nvPr/>
        </p:nvSpPr>
        <p:spPr>
          <a:xfrm>
            <a:off x="720728" y="1924983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C3421A0A-D186-81F8-3ACF-6DC79BDB6F2E}"/>
              </a:ext>
            </a:extLst>
          </p:cNvPr>
          <p:cNvSpPr/>
          <p:nvPr/>
        </p:nvSpPr>
        <p:spPr>
          <a:xfrm>
            <a:off x="720727" y="269830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62DB1242-99CC-6DF1-51B1-EAF5008EFD21}"/>
              </a:ext>
            </a:extLst>
          </p:cNvPr>
          <p:cNvSpPr/>
          <p:nvPr/>
        </p:nvSpPr>
        <p:spPr>
          <a:xfrm>
            <a:off x="720726" y="3475751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159200B5-2CD3-736F-59B1-9D1B75462DBE}"/>
              </a:ext>
            </a:extLst>
          </p:cNvPr>
          <p:cNvSpPr/>
          <p:nvPr/>
        </p:nvSpPr>
        <p:spPr>
          <a:xfrm>
            <a:off x="720725" y="4251557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01475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C4DDF-4A8C-48F0-F7F1-8924EE9D2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A6CBD09-672D-A34F-4A7C-808F6DC3E8D8}"/>
              </a:ext>
            </a:extLst>
          </p:cNvPr>
          <p:cNvCxnSpPr>
            <a:cxnSpLocks/>
          </p:cNvCxnSpPr>
          <p:nvPr/>
        </p:nvCxnSpPr>
        <p:spPr>
          <a:xfrm flipH="1">
            <a:off x="5038856" y="1422630"/>
            <a:ext cx="1" cy="2831974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DF99D7-3290-2CA7-F5B5-BA15EBDDD401}"/>
              </a:ext>
            </a:extLst>
          </p:cNvPr>
          <p:cNvSpPr txBox="1"/>
          <p:nvPr/>
        </p:nvSpPr>
        <p:spPr>
          <a:xfrm>
            <a:off x="685143" y="396313"/>
            <a:ext cx="101394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Montserrat SemiBold" pitchFamily="2" charset="-52"/>
              </a:rPr>
              <a:t>Регулирующие клапаны + Индустрия </a:t>
            </a:r>
            <a:r>
              <a:rPr lang="ru-RU" sz="3600" dirty="0">
                <a:solidFill>
                  <a:srgbClr val="00B050"/>
                </a:solidFill>
                <a:latin typeface="Montserrat SemiBold" pitchFamily="2" charset="-52"/>
              </a:rPr>
              <a:t>4.0</a:t>
            </a:r>
            <a:r>
              <a:rPr lang="ru-RU" sz="3600" dirty="0">
                <a:latin typeface="Montserrat SemiBold" pitchFamily="2" charset="-52"/>
              </a:rPr>
              <a:t>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F0DA51-FD6A-B1B4-16B7-077CCF8ECFC8}"/>
              </a:ext>
            </a:extLst>
          </p:cNvPr>
          <p:cNvSpPr txBox="1"/>
          <p:nvPr/>
        </p:nvSpPr>
        <p:spPr>
          <a:xfrm>
            <a:off x="5218854" y="1371588"/>
            <a:ext cx="56305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Сбор данных (расход, давление)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88C714-3AE5-4249-C630-FC55B852BE3B}"/>
              </a:ext>
            </a:extLst>
          </p:cNvPr>
          <p:cNvSpPr txBox="1"/>
          <p:nvPr/>
        </p:nvSpPr>
        <p:spPr>
          <a:xfrm>
            <a:off x="5223814" y="1996723"/>
            <a:ext cx="56305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Передача данных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79638-2B35-B89D-1592-65315DBD1663}"/>
              </a:ext>
            </a:extLst>
          </p:cNvPr>
          <p:cNvSpPr txBox="1"/>
          <p:nvPr/>
        </p:nvSpPr>
        <p:spPr>
          <a:xfrm>
            <a:off x="5223814" y="2633889"/>
            <a:ext cx="56305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Удалённое управление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910F577-5AB1-B424-AE34-2255064A768D}"/>
              </a:ext>
            </a:extLst>
          </p:cNvPr>
          <p:cNvSpPr/>
          <p:nvPr/>
        </p:nvSpPr>
        <p:spPr>
          <a:xfrm>
            <a:off x="4948862" y="1466256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1589C9F-9819-67AA-317A-82AE12FAF49C}"/>
              </a:ext>
            </a:extLst>
          </p:cNvPr>
          <p:cNvSpPr/>
          <p:nvPr/>
        </p:nvSpPr>
        <p:spPr>
          <a:xfrm>
            <a:off x="4948858" y="2091391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346A0DFD-80A4-4AA2-6819-B76D00D4AC23}"/>
              </a:ext>
            </a:extLst>
          </p:cNvPr>
          <p:cNvSpPr/>
          <p:nvPr/>
        </p:nvSpPr>
        <p:spPr>
          <a:xfrm>
            <a:off x="4948858" y="2728557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CEF6543-946E-1BCA-5EA3-613366CCD4F9}"/>
              </a:ext>
            </a:extLst>
          </p:cNvPr>
          <p:cNvSpPr/>
          <p:nvPr/>
        </p:nvSpPr>
        <p:spPr>
          <a:xfrm>
            <a:off x="4948858" y="399085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85F5834-5CDA-0F5A-27CF-E256FB173A7D}"/>
              </a:ext>
            </a:extLst>
          </p:cNvPr>
          <p:cNvSpPr/>
          <p:nvPr/>
        </p:nvSpPr>
        <p:spPr>
          <a:xfrm>
            <a:off x="4948858" y="335970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4A9237-D740-4E57-3267-BE54CA5DB3F8}"/>
              </a:ext>
            </a:extLst>
          </p:cNvPr>
          <p:cNvSpPr txBox="1"/>
          <p:nvPr/>
        </p:nvSpPr>
        <p:spPr>
          <a:xfrm>
            <a:off x="5218850" y="3265040"/>
            <a:ext cx="563054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Montserrat SemiBold" pitchFamily="2" charset="-52"/>
              </a:rPr>
              <a:t>Web-</a:t>
            </a:r>
            <a:r>
              <a:rPr lang="ru-RU" sz="2400" dirty="0">
                <a:latin typeface="Montserrat SemiBold" pitchFamily="2" charset="-52"/>
              </a:rPr>
              <a:t>интерфейс настройки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853A8F-8C6B-ED2F-FACE-186530541B5E}"/>
              </a:ext>
            </a:extLst>
          </p:cNvPr>
          <p:cNvSpPr txBox="1"/>
          <p:nvPr/>
        </p:nvSpPr>
        <p:spPr>
          <a:xfrm>
            <a:off x="5223814" y="3902206"/>
            <a:ext cx="56305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Доступ с мобильных устройств, ноутбуков и ПК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75CEF6-1906-D7BA-B274-A4E78736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8" y="1427163"/>
            <a:ext cx="3241671" cy="43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30685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5F9E0-B5E1-AC4C-2E58-883A825BA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F1F55AD-7048-A984-1E19-3312996B6C6B}"/>
              </a:ext>
            </a:extLst>
          </p:cNvPr>
          <p:cNvSpPr txBox="1"/>
          <p:nvPr/>
        </p:nvSpPr>
        <p:spPr>
          <a:xfrm>
            <a:off x="703191" y="396713"/>
            <a:ext cx="343811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Montserrat SemiBold" pitchFamily="2" charset="-52"/>
              </a:rPr>
              <a:t>Сервопривод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227E5B-9A50-14F1-A2F6-2AAFF6EABC4E}"/>
              </a:ext>
            </a:extLst>
          </p:cNvPr>
          <p:cNvSpPr txBox="1"/>
          <p:nvPr/>
        </p:nvSpPr>
        <p:spPr>
          <a:xfrm>
            <a:off x="5229746" y="2457440"/>
            <a:ext cx="557388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Беспроводной интерфейс </a:t>
            </a:r>
            <a:r>
              <a:rPr lang="en-US" sz="2400" dirty="0">
                <a:latin typeface="Montserrat SemiBold" pitchFamily="2" charset="-52"/>
              </a:rPr>
              <a:t>Wi-Fi</a:t>
            </a:r>
            <a:endParaRPr lang="ru-RU" sz="2400" dirty="0">
              <a:latin typeface="Montserrat SemiBold" pitchFamily="2" charset="-52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707ED1A-F901-599E-1110-F81A710AD476}"/>
              </a:ext>
            </a:extLst>
          </p:cNvPr>
          <p:cNvCxnSpPr>
            <a:cxnSpLocks/>
            <a:stCxn id="11" idx="0"/>
            <a:endCxn id="15" idx="4"/>
          </p:cNvCxnSpPr>
          <p:nvPr/>
        </p:nvCxnSpPr>
        <p:spPr>
          <a:xfrm flipH="1">
            <a:off x="5055505" y="2552108"/>
            <a:ext cx="4" cy="3071563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C588ED57-6CFE-7E0D-3C4B-3E177E895414}"/>
              </a:ext>
            </a:extLst>
          </p:cNvPr>
          <p:cNvSpPr/>
          <p:nvPr/>
        </p:nvSpPr>
        <p:spPr>
          <a:xfrm>
            <a:off x="4965510" y="255210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927F08F-D52C-D4B9-919B-54E01DE9061E}"/>
              </a:ext>
            </a:extLst>
          </p:cNvPr>
          <p:cNvSpPr/>
          <p:nvPr/>
        </p:nvSpPr>
        <p:spPr>
          <a:xfrm>
            <a:off x="4965506" y="3177243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FE9F728E-89B3-8900-FED9-CE6C42A0FD98}"/>
              </a:ext>
            </a:extLst>
          </p:cNvPr>
          <p:cNvSpPr/>
          <p:nvPr/>
        </p:nvSpPr>
        <p:spPr>
          <a:xfrm>
            <a:off x="4965506" y="4181373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45DF5F71-FE0E-18FB-B174-CA6ED3F2ECBA}"/>
              </a:ext>
            </a:extLst>
          </p:cNvPr>
          <p:cNvSpPr/>
          <p:nvPr/>
        </p:nvSpPr>
        <p:spPr>
          <a:xfrm>
            <a:off x="4965506" y="5443674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1B1BE1-CB6C-720C-0A91-6BB4D53E2BDD}"/>
              </a:ext>
            </a:extLst>
          </p:cNvPr>
          <p:cNvSpPr txBox="1"/>
          <p:nvPr/>
        </p:nvSpPr>
        <p:spPr>
          <a:xfrm>
            <a:off x="5235502" y="3088591"/>
            <a:ext cx="55563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Сигналы управления </a:t>
            </a:r>
            <a:br>
              <a:rPr lang="ru-RU" sz="2400" dirty="0">
                <a:latin typeface="Montserrat SemiBold" pitchFamily="2" charset="-52"/>
              </a:rPr>
            </a:br>
            <a:r>
              <a:rPr lang="en-US" sz="2400" dirty="0">
                <a:latin typeface="Montserrat SemiBold" pitchFamily="2" charset="-52"/>
              </a:rPr>
              <a:t>4…20mA, 0…10</a:t>
            </a:r>
            <a:r>
              <a:rPr lang="ru-RU" sz="2400" dirty="0">
                <a:latin typeface="Montserrat SemiBold" pitchFamily="2" charset="-52"/>
              </a:rPr>
              <a:t>В</a:t>
            </a:r>
            <a:r>
              <a:rPr lang="en-US" sz="2400" dirty="0">
                <a:latin typeface="Montserrat SemiBold" pitchFamily="2" charset="-52"/>
              </a:rPr>
              <a:t>, </a:t>
            </a:r>
            <a:r>
              <a:rPr lang="en-US" sz="2400" dirty="0" err="1">
                <a:latin typeface="Montserrat SemiBold" pitchFamily="2" charset="-52"/>
              </a:rPr>
              <a:t>ModBus</a:t>
            </a:r>
            <a:r>
              <a:rPr lang="en-US" sz="2400" dirty="0">
                <a:latin typeface="Montserrat SemiBold" pitchFamily="2" charset="-52"/>
              </a:rPr>
              <a:t> RTU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EFC4FC-E3E5-DE5F-5B6A-F00DDA193ECA}"/>
              </a:ext>
            </a:extLst>
          </p:cNvPr>
          <p:cNvSpPr txBox="1"/>
          <p:nvPr/>
        </p:nvSpPr>
        <p:spPr>
          <a:xfrm>
            <a:off x="5229746" y="4089074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Корпус из нержавеющей стали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326B6-D1E2-C576-31EC-37F5F0EAC4E1}"/>
              </a:ext>
            </a:extLst>
          </p:cNvPr>
          <p:cNvSpPr txBox="1"/>
          <p:nvPr/>
        </p:nvSpPr>
        <p:spPr>
          <a:xfrm>
            <a:off x="5229746" y="5351376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Питание </a:t>
            </a:r>
            <a:r>
              <a:rPr lang="en-US" sz="2400" dirty="0">
                <a:latin typeface="Montserrat SemiBold" pitchFamily="2" charset="-52"/>
              </a:rPr>
              <a:t>24V DC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F7120A-1E0A-014A-2DCC-F00C229EF2B3}"/>
              </a:ext>
            </a:extLst>
          </p:cNvPr>
          <p:cNvSpPr txBox="1"/>
          <p:nvPr/>
        </p:nvSpPr>
        <p:spPr>
          <a:xfrm>
            <a:off x="5229746" y="4720225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Степень защиты </a:t>
            </a:r>
            <a:r>
              <a:rPr lang="en-US" sz="2400" dirty="0">
                <a:latin typeface="Montserrat SemiBold" pitchFamily="2" charset="-52"/>
              </a:rPr>
              <a:t>IP68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5A0AF06F-8695-627D-470F-5B9D48001B0A}"/>
              </a:ext>
            </a:extLst>
          </p:cNvPr>
          <p:cNvSpPr/>
          <p:nvPr/>
        </p:nvSpPr>
        <p:spPr>
          <a:xfrm>
            <a:off x="4965506" y="4812524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5FDFAAD-7C7B-A102-1054-D1249AD0C8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6063" r="11505" b="20604"/>
          <a:stretch/>
        </p:blipFill>
        <p:spPr>
          <a:xfrm>
            <a:off x="720725" y="1904388"/>
            <a:ext cx="3240088" cy="3856650"/>
          </a:xfrm>
          <a:prstGeom prst="rect">
            <a:avLst/>
          </a:prstGeom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FCC6AA23-028C-3C67-E986-45BC0AB54088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358184" y="950711"/>
            <a:ext cx="1064064" cy="15086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F848A7-28B7-2526-4AC6-0EE94AD38F6C}"/>
              </a:ext>
            </a:extLst>
          </p:cNvPr>
          <p:cNvSpPr txBox="1"/>
          <p:nvPr/>
        </p:nvSpPr>
        <p:spPr>
          <a:xfrm>
            <a:off x="4860925" y="545280"/>
            <a:ext cx="546416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600" dirty="0">
                <a:latin typeface="Montserrat" pitchFamily="2" charset="-52"/>
              </a:rPr>
              <a:t>	Предназначен для механического изменения уставки пилота управления удаленно через сформированные сигналы. Позволяет оперативно регулировать гидравлической системой – в ручном и/или автоматическом режиме (заданный алгоритм).</a:t>
            </a:r>
          </a:p>
        </p:txBody>
      </p:sp>
    </p:spTree>
    <p:extLst>
      <p:ext uri="{BB962C8B-B14F-4D97-AF65-F5344CB8AC3E}">
        <p14:creationId xmlns:p14="http://schemas.microsoft.com/office/powerpoint/2010/main" val="2428416007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D052B-594F-4CD6-6F7F-99DB6D675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D6484-B969-22E3-D61D-24F574023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390" y="1999056"/>
            <a:ext cx="2831720" cy="3759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6228C2-879A-5D73-D873-2A5BE77212ED}"/>
              </a:ext>
            </a:extLst>
          </p:cNvPr>
          <p:cNvSpPr txBox="1"/>
          <p:nvPr/>
        </p:nvSpPr>
        <p:spPr>
          <a:xfrm>
            <a:off x="720725" y="493276"/>
            <a:ext cx="1854835" cy="899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500"/>
              </a:lnSpc>
            </a:pPr>
            <a:r>
              <a:rPr lang="ru-RU" sz="3600" dirty="0">
                <a:latin typeface="Montserrat SemiBold" pitchFamily="2" charset="-52"/>
              </a:rPr>
              <a:t>Логгер </a:t>
            </a:r>
          </a:p>
          <a:p>
            <a:pPr>
              <a:lnSpc>
                <a:spcPts val="3500"/>
              </a:lnSpc>
            </a:pPr>
            <a:r>
              <a:rPr lang="ru-RU" sz="3600" dirty="0">
                <a:latin typeface="Montserrat SemiBold" pitchFamily="2" charset="-52"/>
              </a:rPr>
              <a:t>данных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BF8E55C-5D1B-304F-0540-B826580B2087}"/>
              </a:ext>
            </a:extLst>
          </p:cNvPr>
          <p:cNvSpPr txBox="1"/>
          <p:nvPr/>
        </p:nvSpPr>
        <p:spPr>
          <a:xfrm>
            <a:off x="4876800" y="525090"/>
            <a:ext cx="508254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600" dirty="0">
                <a:latin typeface="Montserrat" pitchFamily="2" charset="-52"/>
              </a:rPr>
              <a:t>	Используется для снятия и передачи показателей расхода воды, давления «до себя» и «после себя» с регулирующего клапана в автономном режиме.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392FBC-386C-5891-A352-99B97E2A428D}"/>
              </a:ext>
            </a:extLst>
          </p:cNvPr>
          <p:cNvSpPr txBox="1"/>
          <p:nvPr/>
        </p:nvSpPr>
        <p:spPr>
          <a:xfrm>
            <a:off x="5214647" y="1904388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Передача данных «</a:t>
            </a:r>
            <a:r>
              <a:rPr lang="en-US" sz="2400" dirty="0">
                <a:latin typeface="Montserrat SemiBold" pitchFamily="2" charset="-52"/>
              </a:rPr>
              <a:t>GSM Mode</a:t>
            </a:r>
            <a:r>
              <a:rPr lang="ru-RU" sz="2400" dirty="0">
                <a:latin typeface="Montserrat SemiBold" pitchFamily="2" charset="-52"/>
              </a:rPr>
              <a:t>»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5132787-8DBC-D935-C29F-D3A2B306FF8A}"/>
              </a:ext>
            </a:extLst>
          </p:cNvPr>
          <p:cNvCxnSpPr>
            <a:cxnSpLocks/>
            <a:stCxn id="16" idx="0"/>
            <a:endCxn id="19" idx="4"/>
          </p:cNvCxnSpPr>
          <p:nvPr/>
        </p:nvCxnSpPr>
        <p:spPr>
          <a:xfrm flipH="1">
            <a:off x="5034649" y="1999056"/>
            <a:ext cx="4" cy="2704599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FA1433A3-22B1-E5A7-B585-15CFABD5ED2D}"/>
              </a:ext>
            </a:extLst>
          </p:cNvPr>
          <p:cNvSpPr/>
          <p:nvPr/>
        </p:nvSpPr>
        <p:spPr>
          <a:xfrm>
            <a:off x="4944654" y="1999056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4ADA022-C4D7-22BF-61EE-32396C1AA2C7}"/>
              </a:ext>
            </a:extLst>
          </p:cNvPr>
          <p:cNvSpPr/>
          <p:nvPr/>
        </p:nvSpPr>
        <p:spPr>
          <a:xfrm>
            <a:off x="4944650" y="2624191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0ADC039-E0F6-FD02-0141-B509D55CE54F}"/>
              </a:ext>
            </a:extLst>
          </p:cNvPr>
          <p:cNvSpPr/>
          <p:nvPr/>
        </p:nvSpPr>
        <p:spPr>
          <a:xfrm>
            <a:off x="4944650" y="3261357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CD27959-F831-703F-A913-13020E21F9E8}"/>
              </a:ext>
            </a:extLst>
          </p:cNvPr>
          <p:cNvSpPr/>
          <p:nvPr/>
        </p:nvSpPr>
        <p:spPr>
          <a:xfrm>
            <a:off x="4944650" y="452365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BC3E5E-094B-08A7-BB17-01B835AF4399}"/>
              </a:ext>
            </a:extLst>
          </p:cNvPr>
          <p:cNvSpPr txBox="1"/>
          <p:nvPr/>
        </p:nvSpPr>
        <p:spPr>
          <a:xfrm>
            <a:off x="5214646" y="2535539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Канал связи «</a:t>
            </a:r>
            <a:r>
              <a:rPr lang="en-US" sz="2400" dirty="0">
                <a:latin typeface="Montserrat SemiBold" pitchFamily="2" charset="-52"/>
              </a:rPr>
              <a:t>NB-IoT</a:t>
            </a:r>
            <a:r>
              <a:rPr lang="ru-RU" sz="2400" dirty="0">
                <a:latin typeface="Montserrat SemiBold" pitchFamily="2" charset="-52"/>
              </a:rPr>
              <a:t>»</a:t>
            </a:r>
            <a:r>
              <a:rPr lang="en-US" sz="2400" dirty="0">
                <a:latin typeface="Montserrat SemiBold" pitchFamily="2" charset="-52"/>
              </a:rPr>
              <a:t> </a:t>
            </a:r>
            <a:r>
              <a:rPr lang="ru-RU" sz="2400" dirty="0">
                <a:latin typeface="Montserrat SemiBold" pitchFamily="2" charset="-52"/>
              </a:rPr>
              <a:t>или «2</a:t>
            </a:r>
            <a:r>
              <a:rPr lang="en-US" sz="2400" dirty="0">
                <a:latin typeface="Montserrat SemiBold" pitchFamily="2" charset="-52"/>
              </a:rPr>
              <a:t>G</a:t>
            </a:r>
            <a:r>
              <a:rPr lang="ru-RU" sz="2400" dirty="0">
                <a:latin typeface="Montserrat SemiBold" pitchFamily="2" charset="-52"/>
              </a:rPr>
              <a:t>»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277F6-011A-56E2-5D09-B1AB17AD122E}"/>
              </a:ext>
            </a:extLst>
          </p:cNvPr>
          <p:cNvSpPr txBox="1"/>
          <p:nvPr/>
        </p:nvSpPr>
        <p:spPr>
          <a:xfrm>
            <a:off x="5214646" y="3166690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Корпус из нержавеющей стали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82486C-3D4C-6308-800C-7751BE43C5FD}"/>
              </a:ext>
            </a:extLst>
          </p:cNvPr>
          <p:cNvSpPr txBox="1"/>
          <p:nvPr/>
        </p:nvSpPr>
        <p:spPr>
          <a:xfrm>
            <a:off x="5214646" y="4428992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Питание от блока батарей </a:t>
            </a:r>
            <a:r>
              <a:rPr lang="en-US" sz="2400" dirty="0">
                <a:latin typeface="Montserrat SemiBold" pitchFamily="2" charset="-52"/>
              </a:rPr>
              <a:t>3,6V</a:t>
            </a:r>
            <a:r>
              <a:rPr lang="ru-RU" sz="2400" dirty="0">
                <a:latin typeface="Montserrat SemiBold" pitchFamily="2" charset="-52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B50461-C2E6-7ED0-9D69-4831F90C40BE}"/>
              </a:ext>
            </a:extLst>
          </p:cNvPr>
          <p:cNvSpPr txBox="1"/>
          <p:nvPr/>
        </p:nvSpPr>
        <p:spPr>
          <a:xfrm>
            <a:off x="5214646" y="3797841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Степень защиты </a:t>
            </a:r>
            <a:r>
              <a:rPr lang="en-US" sz="2400" dirty="0">
                <a:latin typeface="Montserrat SemiBold" pitchFamily="2" charset="-52"/>
              </a:rPr>
              <a:t>IP68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BF08B34F-E007-A633-5506-AEA1BDEC52F0}"/>
              </a:ext>
            </a:extLst>
          </p:cNvPr>
          <p:cNvSpPr/>
          <p:nvPr/>
        </p:nvSpPr>
        <p:spPr>
          <a:xfrm>
            <a:off x="4944650" y="389250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01DF2C7-4C8F-CA43-5C5A-989B1FCBDEC1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1648143" y="1392818"/>
            <a:ext cx="631841" cy="9252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728175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89EDA-A767-7C7A-50EE-3DD7158A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2BBD74-ED52-0598-2BD3-CF2452B3C384}"/>
              </a:ext>
            </a:extLst>
          </p:cNvPr>
          <p:cNvSpPr txBox="1"/>
          <p:nvPr/>
        </p:nvSpPr>
        <p:spPr>
          <a:xfrm>
            <a:off x="4936178" y="493276"/>
            <a:ext cx="526700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1600" dirty="0">
                <a:latin typeface="Montserrat" pitchFamily="2" charset="-52"/>
              </a:rPr>
              <a:t>	Устанавливается на «визуальный индикатор положения» регулирующего клапана. </a:t>
            </a:r>
          </a:p>
          <a:p>
            <a:pPr algn="just"/>
            <a:r>
              <a:rPr lang="ru-RU" sz="1600" dirty="0">
                <a:latin typeface="Montserrat" pitchFamily="2" charset="-52"/>
              </a:rPr>
              <a:t>При перемещении штока индикатора меняется контролируемое расстояние и таким образом оценивается положение запорного элемента клапана.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7889CF-BB6C-1F12-4122-F29A7013C781}"/>
              </a:ext>
            </a:extLst>
          </p:cNvPr>
          <p:cNvSpPr txBox="1"/>
          <p:nvPr/>
        </p:nvSpPr>
        <p:spPr>
          <a:xfrm>
            <a:off x="5214647" y="2224428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Время отклика 27 </a:t>
            </a:r>
            <a:r>
              <a:rPr lang="ru-RU" sz="2400" dirty="0" err="1">
                <a:latin typeface="Montserrat SemiBold" pitchFamily="2" charset="-52"/>
              </a:rPr>
              <a:t>мс</a:t>
            </a:r>
            <a:endParaRPr lang="ru-RU" sz="2400" dirty="0">
              <a:latin typeface="Montserrat SemiBold" pitchFamily="2" charset="-52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D43F778-F44B-8B60-82C4-CCAB1DF57FA4}"/>
              </a:ext>
            </a:extLst>
          </p:cNvPr>
          <p:cNvCxnSpPr>
            <a:cxnSpLocks/>
            <a:stCxn id="11" idx="0"/>
          </p:cNvCxnSpPr>
          <p:nvPr/>
        </p:nvCxnSpPr>
        <p:spPr>
          <a:xfrm>
            <a:off x="5034653" y="2319096"/>
            <a:ext cx="0" cy="3342882"/>
          </a:xfrm>
          <a:prstGeom prst="line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Овал 10">
            <a:extLst>
              <a:ext uri="{FF2B5EF4-FFF2-40B4-BE49-F238E27FC236}">
                <a16:creationId xmlns:a16="http://schemas.microsoft.com/office/drawing/2014/main" id="{013DAB76-590C-2495-2B37-34EC69A2A95A}"/>
              </a:ext>
            </a:extLst>
          </p:cNvPr>
          <p:cNvSpPr/>
          <p:nvPr/>
        </p:nvSpPr>
        <p:spPr>
          <a:xfrm>
            <a:off x="4944654" y="2319096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811D2B0E-0525-DD1C-84B1-C1F76D42D6A0}"/>
              </a:ext>
            </a:extLst>
          </p:cNvPr>
          <p:cNvSpPr/>
          <p:nvPr/>
        </p:nvSpPr>
        <p:spPr>
          <a:xfrm>
            <a:off x="4944650" y="2944231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79A2E204-2F2B-D0FA-59B5-5294A6097EF0}"/>
              </a:ext>
            </a:extLst>
          </p:cNvPr>
          <p:cNvSpPr/>
          <p:nvPr/>
        </p:nvSpPr>
        <p:spPr>
          <a:xfrm>
            <a:off x="4944650" y="3581397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B1569AF-2850-6FCA-9A61-79BD472B091E}"/>
              </a:ext>
            </a:extLst>
          </p:cNvPr>
          <p:cNvSpPr/>
          <p:nvPr/>
        </p:nvSpPr>
        <p:spPr>
          <a:xfrm>
            <a:off x="4944650" y="484369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BE74CA-8802-EBB0-008F-1DFD3BB0F9BC}"/>
              </a:ext>
            </a:extLst>
          </p:cNvPr>
          <p:cNvSpPr txBox="1"/>
          <p:nvPr/>
        </p:nvSpPr>
        <p:spPr>
          <a:xfrm>
            <a:off x="5214646" y="2855579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Выход аналоговый, 4</a:t>
            </a:r>
            <a:r>
              <a:rPr lang="en-US" sz="2400" dirty="0">
                <a:latin typeface="Montserrat SemiBold" pitchFamily="2" charset="-52"/>
              </a:rPr>
              <a:t>…</a:t>
            </a:r>
            <a:r>
              <a:rPr lang="ru-RU" sz="2400" dirty="0">
                <a:latin typeface="Montserrat SemiBold" pitchFamily="2" charset="-52"/>
              </a:rPr>
              <a:t>20</a:t>
            </a:r>
            <a:r>
              <a:rPr lang="en-US" sz="2400" dirty="0">
                <a:latin typeface="Montserrat SemiBold" pitchFamily="2" charset="-52"/>
              </a:rPr>
              <a:t> mA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43C28A-9F6E-BA09-EB5E-7AD7EA17BA81}"/>
              </a:ext>
            </a:extLst>
          </p:cNvPr>
          <p:cNvSpPr txBox="1"/>
          <p:nvPr/>
        </p:nvSpPr>
        <p:spPr>
          <a:xfrm>
            <a:off x="5214646" y="3486730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Корпус из нержавеющей стали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BDBFE0-7C89-4097-AB7E-C01C7B9E7981}"/>
              </a:ext>
            </a:extLst>
          </p:cNvPr>
          <p:cNvSpPr txBox="1"/>
          <p:nvPr/>
        </p:nvSpPr>
        <p:spPr>
          <a:xfrm>
            <a:off x="5214646" y="4749032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Питание 10-30</a:t>
            </a:r>
            <a:r>
              <a:rPr lang="en-US" sz="2400" dirty="0">
                <a:latin typeface="Montserrat SemiBold" pitchFamily="2" charset="-52"/>
              </a:rPr>
              <a:t>V DC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111D62-D9BA-C65B-9853-9CCC7EFD7F36}"/>
              </a:ext>
            </a:extLst>
          </p:cNvPr>
          <p:cNvSpPr txBox="1"/>
          <p:nvPr/>
        </p:nvSpPr>
        <p:spPr>
          <a:xfrm>
            <a:off x="5214646" y="4117881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Степень защиты </a:t>
            </a:r>
            <a:r>
              <a:rPr lang="en-US" sz="2400" dirty="0">
                <a:latin typeface="Montserrat SemiBold" pitchFamily="2" charset="-52"/>
              </a:rPr>
              <a:t>IP68</a:t>
            </a:r>
            <a:endParaRPr lang="ru-RU" sz="2400" dirty="0">
              <a:latin typeface="Montserrat SemiBold" pitchFamily="2" charset="-52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350FCA88-6C87-4D9A-1B46-C4DD66306087}"/>
              </a:ext>
            </a:extLst>
          </p:cNvPr>
          <p:cNvSpPr/>
          <p:nvPr/>
        </p:nvSpPr>
        <p:spPr>
          <a:xfrm>
            <a:off x="4944650" y="421254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272720-E2DB-CE31-AEE4-A7CEF740FC20}"/>
              </a:ext>
            </a:extLst>
          </p:cNvPr>
          <p:cNvSpPr txBox="1"/>
          <p:nvPr/>
        </p:nvSpPr>
        <p:spPr>
          <a:xfrm>
            <a:off x="720726" y="493276"/>
            <a:ext cx="2814954" cy="899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ru-RU" sz="3600" dirty="0">
                <a:latin typeface="Montserrat SemiBold" pitchFamily="2" charset="-52"/>
              </a:rPr>
              <a:t>Указатель</a:t>
            </a:r>
            <a:br>
              <a:rPr lang="ru-RU" sz="3600" dirty="0">
                <a:latin typeface="Montserrat SemiBold" pitchFamily="2" charset="-52"/>
              </a:rPr>
            </a:br>
            <a:r>
              <a:rPr lang="ru-RU" sz="3600" dirty="0">
                <a:latin typeface="Montserrat SemiBold" pitchFamily="2" charset="-52"/>
              </a:rPr>
              <a:t>положения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C2D865-8844-856C-F0F1-DB04549E2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" t="6063" r="11505" b="26602"/>
          <a:stretch/>
        </p:blipFill>
        <p:spPr>
          <a:xfrm>
            <a:off x="720725" y="2219826"/>
            <a:ext cx="3240088" cy="3541212"/>
          </a:xfrm>
          <a:prstGeom prst="rect">
            <a:avLst/>
          </a:prstGeom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964FFEE-F571-6CEB-78EF-41B91386B34A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1996441" y="1392818"/>
            <a:ext cx="131762" cy="10685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Овал 26">
            <a:extLst>
              <a:ext uri="{FF2B5EF4-FFF2-40B4-BE49-F238E27FC236}">
                <a16:creationId xmlns:a16="http://schemas.microsoft.com/office/drawing/2014/main" id="{A35B2D25-8027-8271-4A4A-28815DDB238A}"/>
              </a:ext>
            </a:extLst>
          </p:cNvPr>
          <p:cNvSpPr/>
          <p:nvPr/>
        </p:nvSpPr>
        <p:spPr>
          <a:xfrm>
            <a:off x="4944650" y="5474848"/>
            <a:ext cx="179997" cy="179997"/>
          </a:xfrm>
          <a:prstGeom prst="ellipse">
            <a:avLst/>
          </a:prstGeom>
          <a:solidFill>
            <a:schemeClr val="bg1"/>
          </a:solidFill>
          <a:ln w="38100" cap="rnd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4D7F54-04B3-49D8-B844-CD152902C6C3}"/>
              </a:ext>
            </a:extLst>
          </p:cNvPr>
          <p:cNvSpPr txBox="1"/>
          <p:nvPr/>
        </p:nvSpPr>
        <p:spPr>
          <a:xfrm>
            <a:off x="5214646" y="5380182"/>
            <a:ext cx="55563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latin typeface="Montserrat SemiBold" pitchFamily="2" charset="-52"/>
              </a:rPr>
              <a:t>Диапазон измерения 15…120 мм</a:t>
            </a:r>
          </a:p>
        </p:txBody>
      </p:sp>
    </p:spTree>
    <p:extLst>
      <p:ext uri="{BB962C8B-B14F-4D97-AF65-F5344CB8AC3E}">
        <p14:creationId xmlns:p14="http://schemas.microsoft.com/office/powerpoint/2010/main" val="407958674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289C33E-5B1A-4F40-9274-54FE23064783}"/>
              </a:ext>
            </a:extLst>
          </p:cNvPr>
          <p:cNvSpPr/>
          <p:nvPr/>
        </p:nvSpPr>
        <p:spPr>
          <a:xfrm>
            <a:off x="0" y="0"/>
            <a:ext cx="11520488" cy="6480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D28E39-5DAA-4339-8F56-3A27AC046D35}"/>
              </a:ext>
            </a:extLst>
          </p:cNvPr>
          <p:cNvSpPr txBox="1"/>
          <p:nvPr/>
        </p:nvSpPr>
        <p:spPr>
          <a:xfrm>
            <a:off x="6659563" y="413576"/>
            <a:ext cx="41861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itchFamily="2" charset="-52"/>
              </a:rPr>
              <a:t>О компании </a:t>
            </a:r>
            <a:endParaRPr lang="ru-RU" sz="16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BE406-14F1-4AAE-8BBF-812B27B87E13}"/>
              </a:ext>
            </a:extLst>
          </p:cNvPr>
          <p:cNvSpPr txBox="1"/>
          <p:nvPr/>
        </p:nvSpPr>
        <p:spPr>
          <a:xfrm>
            <a:off x="7030890" y="2301662"/>
            <a:ext cx="3852887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Город Челябинск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BA85CB3-C467-4E0A-A405-5E54297D1089}"/>
              </a:ext>
            </a:extLst>
          </p:cNvPr>
          <p:cNvCxnSpPr>
            <a:cxnSpLocks/>
            <a:endCxn id="13" idx="4"/>
          </p:cNvCxnSpPr>
          <p:nvPr/>
        </p:nvCxnSpPr>
        <p:spPr>
          <a:xfrm>
            <a:off x="6850897" y="846667"/>
            <a:ext cx="0" cy="433574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FC20E499-AE9C-49D7-ACFE-4C8508FB39AA}"/>
              </a:ext>
            </a:extLst>
          </p:cNvPr>
          <p:cNvSpPr/>
          <p:nvPr/>
        </p:nvSpPr>
        <p:spPr>
          <a:xfrm>
            <a:off x="6760898" y="2394429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7BD9137-7523-45F0-9BAD-E331D965DDF7}"/>
              </a:ext>
            </a:extLst>
          </p:cNvPr>
          <p:cNvSpPr/>
          <p:nvPr/>
        </p:nvSpPr>
        <p:spPr>
          <a:xfrm>
            <a:off x="6760899" y="3028023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C59DB0F-5AA2-4F2F-AD27-019FBEC5BA1F}"/>
              </a:ext>
            </a:extLst>
          </p:cNvPr>
          <p:cNvSpPr/>
          <p:nvPr/>
        </p:nvSpPr>
        <p:spPr>
          <a:xfrm>
            <a:off x="6760898" y="4016019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841F65B-67F7-4F25-A8FF-EEA0B0EE3C7A}"/>
              </a:ext>
            </a:extLst>
          </p:cNvPr>
          <p:cNvSpPr/>
          <p:nvPr/>
        </p:nvSpPr>
        <p:spPr>
          <a:xfrm>
            <a:off x="6760898" y="5002416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6A9731-299D-4D46-BA31-D799F5093AB5}"/>
              </a:ext>
            </a:extLst>
          </p:cNvPr>
          <p:cNvSpPr txBox="1"/>
          <p:nvPr/>
        </p:nvSpPr>
        <p:spPr>
          <a:xfrm>
            <a:off x="7030893" y="2921528"/>
            <a:ext cx="3625996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Цех, склад и офис </a:t>
            </a:r>
            <a:b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под одной крышей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59532-7C22-49AB-987C-BC5B69C301BF}"/>
              </a:ext>
            </a:extLst>
          </p:cNvPr>
          <p:cNvSpPr txBox="1"/>
          <p:nvPr/>
        </p:nvSpPr>
        <p:spPr>
          <a:xfrm>
            <a:off x="7035016" y="3914012"/>
            <a:ext cx="384876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Локализация 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производства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27FDE7-1F1B-4A00-B7AC-5E2B20CF1648}"/>
              </a:ext>
            </a:extLst>
          </p:cNvPr>
          <p:cNvSpPr txBox="1"/>
          <p:nvPr/>
        </p:nvSpPr>
        <p:spPr>
          <a:xfrm>
            <a:off x="7030891" y="4905367"/>
            <a:ext cx="25603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Лаборатория тестирования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9FC989-0782-47F0-8B62-0AE5A3DD93AC}"/>
              </a:ext>
            </a:extLst>
          </p:cNvPr>
          <p:cNvSpPr txBox="1"/>
          <p:nvPr/>
        </p:nvSpPr>
        <p:spPr>
          <a:xfrm>
            <a:off x="7030891" y="1684390"/>
            <a:ext cx="385288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ООО «Техносервис»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6F62E03-1727-4B02-B8B7-DB027FA22231}"/>
              </a:ext>
            </a:extLst>
          </p:cNvPr>
          <p:cNvSpPr/>
          <p:nvPr/>
        </p:nvSpPr>
        <p:spPr>
          <a:xfrm>
            <a:off x="6760898" y="1779057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64650"/>
      </p:ext>
    </p:extLst>
  </p:cSld>
  <p:clrMapOvr>
    <a:masterClrMapping/>
  </p:clrMapOvr>
  <p:transition advTm="3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95986C0-9703-40A9-B1FD-E8B9C7E12E62}"/>
              </a:ext>
            </a:extLst>
          </p:cNvPr>
          <p:cNvSpPr/>
          <p:nvPr/>
        </p:nvSpPr>
        <p:spPr>
          <a:xfrm>
            <a:off x="1" y="0"/>
            <a:ext cx="4679949" cy="6480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Деловой человек разговаривает по телефону | Бесплатно Фото">
            <a:extLst>
              <a:ext uri="{FF2B5EF4-FFF2-40B4-BE49-F238E27FC236}">
                <a16:creationId xmlns:a16="http://schemas.microsoft.com/office/drawing/2014/main" id="{AE2BD51F-A114-42DB-9048-BE65E06F4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01"/>
          <a:stretch/>
        </p:blipFill>
        <p:spPr bwMode="auto">
          <a:xfrm>
            <a:off x="0" y="2984"/>
            <a:ext cx="4679949" cy="648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9F44CC-E842-4701-8162-61619114F332}"/>
              </a:ext>
            </a:extLst>
          </p:cNvPr>
          <p:cNvSpPr txBox="1"/>
          <p:nvPr/>
        </p:nvSpPr>
        <p:spPr>
          <a:xfrm>
            <a:off x="687482" y="415297"/>
            <a:ext cx="100765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 SemiBold" pitchFamily="2" charset="-52"/>
              </a:rPr>
              <a:t>Контакты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093F6-D844-47A8-914C-979DFD07DF9A}"/>
              </a:ext>
            </a:extLst>
          </p:cNvPr>
          <p:cNvSpPr txBox="1"/>
          <p:nvPr/>
        </p:nvSpPr>
        <p:spPr>
          <a:xfrm>
            <a:off x="729594" y="1453528"/>
            <a:ext cx="3231219" cy="19082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ООО «Техносервис»</a:t>
            </a:r>
            <a:endParaRPr lang="en-US" sz="2000" dirty="0">
              <a:solidFill>
                <a:schemeClr val="bg1"/>
              </a:solidFill>
              <a:latin typeface="Montserrat SemiBold" pitchFamily="2" charset="-52"/>
            </a:endParaRP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Регулирующие клапаны и </a:t>
            </a:r>
            <a:b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Силовые гидроприводы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+7 351 </a:t>
            </a:r>
            <a:r>
              <a:rPr lang="en-US" sz="1400" dirty="0">
                <a:solidFill>
                  <a:schemeClr val="bg1"/>
                </a:solidFill>
                <a:latin typeface="Montserrat Medium" pitchFamily="2" charset="-52"/>
              </a:rPr>
              <a:t>218 50 88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Montserrat Medium" pitchFamily="2" charset="-52"/>
              </a:rPr>
              <a:t>www.tshyd.ru   info@tshyd.ru</a:t>
            </a:r>
          </a:p>
          <a:p>
            <a:pPr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г. Челябинск, </a:t>
            </a:r>
            <a:b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Новоградский тракт 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C5647-0CF4-4569-9A34-DA12076E57FB}"/>
              </a:ext>
            </a:extLst>
          </p:cNvPr>
          <p:cNvSpPr txBox="1"/>
          <p:nvPr/>
        </p:nvSpPr>
        <p:spPr>
          <a:xfrm>
            <a:off x="720725" y="3922877"/>
            <a:ext cx="3240088" cy="17851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Шевалдин </a:t>
            </a:r>
            <a:b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</a:br>
            <a:r>
              <a:rPr lang="ru-RU" sz="2000" dirty="0">
                <a:solidFill>
                  <a:schemeClr val="bg1"/>
                </a:solidFill>
                <a:latin typeface="Montserrat SemiBold" pitchFamily="2" charset="-52"/>
              </a:rPr>
              <a:t>Артём Валерьевич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Начальник отдела </a:t>
            </a:r>
            <a:br>
              <a:rPr lang="en-US" sz="1400" dirty="0">
                <a:solidFill>
                  <a:schemeClr val="bg1"/>
                </a:solidFill>
                <a:latin typeface="Montserrat Medium" pitchFamily="2" charset="-52"/>
              </a:rPr>
            </a:b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регулирующих клапанов</a:t>
            </a: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bg1"/>
                </a:solidFill>
                <a:latin typeface="Montserrat Medium" pitchFamily="2" charset="-52"/>
              </a:rPr>
              <a:t>+7 </a:t>
            </a:r>
            <a:r>
              <a:rPr lang="en-US" sz="1400" dirty="0">
                <a:solidFill>
                  <a:schemeClr val="bg1"/>
                </a:solidFill>
                <a:latin typeface="Montserrat Medium" pitchFamily="2" charset="-52"/>
              </a:rPr>
              <a:t>950 742 03 55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bg1"/>
                </a:solidFill>
                <a:latin typeface="Montserrat Medium" pitchFamily="2" charset="-52"/>
              </a:rPr>
              <a:t>a.shevaldin@tshyd.ru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6330BF-D9F8-4C88-97F5-4A1E5344B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163" y="1759415"/>
            <a:ext cx="2961344" cy="296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928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8289C33E-5B1A-4F40-9274-54FE23064783}"/>
              </a:ext>
            </a:extLst>
          </p:cNvPr>
          <p:cNvSpPr/>
          <p:nvPr/>
        </p:nvSpPr>
        <p:spPr>
          <a:xfrm>
            <a:off x="0" y="0"/>
            <a:ext cx="4906840" cy="64801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D28E39-5DAA-4339-8F56-3A27AC046D35}"/>
              </a:ext>
            </a:extLst>
          </p:cNvPr>
          <p:cNvSpPr txBox="1"/>
          <p:nvPr/>
        </p:nvSpPr>
        <p:spPr>
          <a:xfrm>
            <a:off x="682625" y="430509"/>
            <a:ext cx="418611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itchFamily="2" charset="-52"/>
              </a:rPr>
              <a:t>О компании </a:t>
            </a:r>
            <a:endParaRPr lang="ru-RU" sz="1600" dirty="0">
              <a:solidFill>
                <a:schemeClr val="bg1"/>
              </a:solidFill>
              <a:latin typeface="Montserrat SemiBold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BE406-14F1-4AAE-8BBF-812B27B87E13}"/>
              </a:ext>
            </a:extLst>
          </p:cNvPr>
          <p:cNvSpPr txBox="1"/>
          <p:nvPr/>
        </p:nvSpPr>
        <p:spPr>
          <a:xfrm>
            <a:off x="1053952" y="2318595"/>
            <a:ext cx="3852887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Город Челябинск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BA85CB3-C467-4E0A-A405-5E54297D1089}"/>
              </a:ext>
            </a:extLst>
          </p:cNvPr>
          <p:cNvCxnSpPr>
            <a:cxnSpLocks/>
            <a:endCxn id="13" idx="4"/>
          </p:cNvCxnSpPr>
          <p:nvPr/>
        </p:nvCxnSpPr>
        <p:spPr>
          <a:xfrm>
            <a:off x="873959" y="863600"/>
            <a:ext cx="0" cy="4335746"/>
          </a:xfrm>
          <a:prstGeom prst="line">
            <a:avLst/>
          </a:prstGeom>
          <a:ln w="762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вал 4">
            <a:extLst>
              <a:ext uri="{FF2B5EF4-FFF2-40B4-BE49-F238E27FC236}">
                <a16:creationId xmlns:a16="http://schemas.microsoft.com/office/drawing/2014/main" id="{FC20E499-AE9C-49D7-ACFE-4C8508FB39AA}"/>
              </a:ext>
            </a:extLst>
          </p:cNvPr>
          <p:cNvSpPr/>
          <p:nvPr/>
        </p:nvSpPr>
        <p:spPr>
          <a:xfrm>
            <a:off x="783960" y="2411362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7BD9137-7523-45F0-9BAD-E331D965DDF7}"/>
              </a:ext>
            </a:extLst>
          </p:cNvPr>
          <p:cNvSpPr/>
          <p:nvPr/>
        </p:nvSpPr>
        <p:spPr>
          <a:xfrm>
            <a:off x="783961" y="3044956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7C59DB0F-5AA2-4F2F-AD27-019FBEC5BA1F}"/>
              </a:ext>
            </a:extLst>
          </p:cNvPr>
          <p:cNvSpPr/>
          <p:nvPr/>
        </p:nvSpPr>
        <p:spPr>
          <a:xfrm>
            <a:off x="783960" y="4032952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841F65B-67F7-4F25-A8FF-EEA0B0EE3C7A}"/>
              </a:ext>
            </a:extLst>
          </p:cNvPr>
          <p:cNvSpPr/>
          <p:nvPr/>
        </p:nvSpPr>
        <p:spPr>
          <a:xfrm>
            <a:off x="783960" y="5019349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6A9731-299D-4D46-BA31-D799F5093AB5}"/>
              </a:ext>
            </a:extLst>
          </p:cNvPr>
          <p:cNvSpPr txBox="1"/>
          <p:nvPr/>
        </p:nvSpPr>
        <p:spPr>
          <a:xfrm>
            <a:off x="1053955" y="2938461"/>
            <a:ext cx="3625996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Цех, склад и офис </a:t>
            </a:r>
            <a:b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</a:b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под одной крышей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59532-7C22-49AB-987C-BC5B69C301BF}"/>
              </a:ext>
            </a:extLst>
          </p:cNvPr>
          <p:cNvSpPr txBox="1"/>
          <p:nvPr/>
        </p:nvSpPr>
        <p:spPr>
          <a:xfrm>
            <a:off x="1058078" y="3930945"/>
            <a:ext cx="384876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Локализация </a:t>
            </a:r>
          </a:p>
          <a:p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производства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27FDE7-1F1B-4A00-B7AC-5E2B20CF1648}"/>
              </a:ext>
            </a:extLst>
          </p:cNvPr>
          <p:cNvSpPr txBox="1"/>
          <p:nvPr/>
        </p:nvSpPr>
        <p:spPr>
          <a:xfrm>
            <a:off x="1053953" y="4922300"/>
            <a:ext cx="25603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Лаборатория тестирования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516A74-7661-43E5-ABAF-1E1136EC3729}"/>
              </a:ext>
            </a:extLst>
          </p:cNvPr>
          <p:cNvSpPr txBox="1"/>
          <p:nvPr/>
        </p:nvSpPr>
        <p:spPr>
          <a:xfrm>
            <a:off x="5589465" y="2363720"/>
            <a:ext cx="48512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latin typeface="Montserrat Medium" pitchFamily="2" charset="-52"/>
              </a:rPr>
              <a:t>Новоградский тракт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562CF9-503F-4149-99EA-FF06294FC377}"/>
              </a:ext>
            </a:extLst>
          </p:cNvPr>
          <p:cNvSpPr txBox="1"/>
          <p:nvPr/>
        </p:nvSpPr>
        <p:spPr>
          <a:xfrm>
            <a:off x="5592650" y="2973786"/>
            <a:ext cx="485129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latin typeface="Montserrat Medium" pitchFamily="2" charset="-52"/>
              </a:rPr>
              <a:t>Площадь цеха — 1600 м</a:t>
            </a:r>
            <a:r>
              <a:rPr lang="ru-RU" baseline="30000" dirty="0">
                <a:latin typeface="Montserrat Medium" pitchFamily="2" charset="-52"/>
              </a:rPr>
              <a:t>2</a:t>
            </a:r>
            <a:r>
              <a:rPr lang="ru-RU" dirty="0">
                <a:latin typeface="Montserrat Medium" pitchFamily="2" charset="-52"/>
              </a:rPr>
              <a:t>,</a:t>
            </a:r>
          </a:p>
          <a:p>
            <a:r>
              <a:rPr lang="ru-RU" dirty="0">
                <a:latin typeface="Montserrat Medium" pitchFamily="2" charset="-52"/>
              </a:rPr>
              <a:t>Площадь офиса — 700 м</a:t>
            </a:r>
            <a:r>
              <a:rPr lang="ru-RU" baseline="30000" dirty="0">
                <a:latin typeface="Montserrat Medium" pitchFamily="2" charset="-52"/>
              </a:rPr>
              <a:t>2</a:t>
            </a:r>
            <a:r>
              <a:rPr lang="ru-RU" dirty="0">
                <a:latin typeface="Montserrat Medium" pitchFamily="2" charset="-52"/>
              </a:rPr>
              <a:t>,</a:t>
            </a:r>
          </a:p>
          <a:p>
            <a:r>
              <a:rPr lang="ru-RU" dirty="0">
                <a:latin typeface="Montserrat Medium" pitchFamily="2" charset="-52"/>
              </a:rPr>
              <a:t>Площадь склада — 700 м</a:t>
            </a:r>
            <a:r>
              <a:rPr lang="ru-RU" baseline="30000" dirty="0">
                <a:latin typeface="Montserrat Medium" pitchFamily="2" charset="-52"/>
              </a:rPr>
              <a:t>2</a:t>
            </a:r>
            <a:endParaRPr lang="ru-RU" dirty="0">
              <a:latin typeface="Montserrat Medium" pitchFamily="2" charset="-5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15B780-1114-4D12-BEEA-669FBAD83D63}"/>
              </a:ext>
            </a:extLst>
          </p:cNvPr>
          <p:cNvSpPr txBox="1"/>
          <p:nvPr/>
        </p:nvSpPr>
        <p:spPr>
          <a:xfrm>
            <a:off x="5598363" y="3971275"/>
            <a:ext cx="485129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latin typeface="Montserrat Medium" pitchFamily="2" charset="-52"/>
              </a:rPr>
              <a:t>Конструкторы с многолетним опытом Сборочное производство </a:t>
            </a:r>
            <a:br>
              <a:rPr lang="ru-RU" dirty="0">
                <a:latin typeface="Montserrat Medium" pitchFamily="2" charset="-52"/>
              </a:rPr>
            </a:br>
            <a:r>
              <a:rPr lang="ru-RU" dirty="0">
                <a:latin typeface="Montserrat Medium" pitchFamily="2" charset="-52"/>
              </a:rPr>
              <a:t>Токарные работы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9C3064-DC60-41AC-8800-0C36D8FA5FF6}"/>
              </a:ext>
            </a:extLst>
          </p:cNvPr>
          <p:cNvSpPr txBox="1"/>
          <p:nvPr/>
        </p:nvSpPr>
        <p:spPr>
          <a:xfrm>
            <a:off x="5598363" y="4957625"/>
            <a:ext cx="485129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latin typeface="Montserrat Medium" pitchFamily="2" charset="-52"/>
              </a:rPr>
              <a:t>Испытательные стенды  гидравлического оборудования (насосы, регулирующие клапаны).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9FC989-0782-47F0-8B62-0AE5A3DD93AC}"/>
              </a:ext>
            </a:extLst>
          </p:cNvPr>
          <p:cNvSpPr txBox="1"/>
          <p:nvPr/>
        </p:nvSpPr>
        <p:spPr>
          <a:xfrm>
            <a:off x="1053953" y="1701323"/>
            <a:ext cx="3852886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2400" dirty="0">
                <a:solidFill>
                  <a:schemeClr val="bg1"/>
                </a:solidFill>
                <a:latin typeface="Montserrat SemiBold" pitchFamily="2" charset="-52"/>
              </a:rPr>
              <a:t>ООО «Техносервис»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C6F62E03-1727-4B02-B8B7-DB027FA22231}"/>
              </a:ext>
            </a:extLst>
          </p:cNvPr>
          <p:cNvSpPr/>
          <p:nvPr/>
        </p:nvSpPr>
        <p:spPr>
          <a:xfrm>
            <a:off x="783960" y="1795990"/>
            <a:ext cx="179997" cy="179997"/>
          </a:xfrm>
          <a:prstGeom prst="ellipse">
            <a:avLst/>
          </a:prstGeom>
          <a:solidFill>
            <a:srgbClr val="00B0F0"/>
          </a:solidFill>
          <a:ln w="381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CF4B2C-F58E-4F23-AFDB-A7BDD882653F}"/>
              </a:ext>
            </a:extLst>
          </p:cNvPr>
          <p:cNvSpPr txBox="1"/>
          <p:nvPr/>
        </p:nvSpPr>
        <p:spPr>
          <a:xfrm>
            <a:off x="5615244" y="1608989"/>
            <a:ext cx="4851291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dirty="0">
                <a:ln w="9525" cap="sq" cmpd="sng">
                  <a:noFill/>
                  <a:round/>
                </a:ln>
                <a:latin typeface="Montserrat Medium" pitchFamily="2" charset="-52"/>
              </a:rPr>
              <a:t>15 лет разработки и производства гидравлических систем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5169E16-250A-4CC1-930C-1FAFD1E4B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65" y="539306"/>
            <a:ext cx="3354408" cy="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5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резенация\ГЭС\общее фот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262" y="1292212"/>
            <a:ext cx="8967348" cy="506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354696"/>
            <a:ext cx="11291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Montserrat SemiBold"/>
              </a:rPr>
              <a:t>Применение регуляторов </a:t>
            </a:r>
            <a:r>
              <a:rPr lang="ru-RU" sz="3600" dirty="0" err="1">
                <a:solidFill>
                  <a:srgbClr val="FF0000"/>
                </a:solidFill>
                <a:latin typeface="Montserrat SemiBold" pitchFamily="2" charset="-52"/>
              </a:rPr>
              <a:t>ООО«Техносервис</a:t>
            </a:r>
            <a:r>
              <a:rPr lang="ru-RU" sz="3600" dirty="0">
                <a:solidFill>
                  <a:srgbClr val="FF0000"/>
                </a:solidFill>
                <a:latin typeface="Montserrat SemiBold" pitchFamily="2" charset="-52"/>
              </a:rPr>
              <a:t>» на Гидроэлектростанциях (ГЭС)</a:t>
            </a:r>
          </a:p>
          <a:p>
            <a:endParaRPr lang="ru-RU" sz="3600" dirty="0">
              <a:latin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43658558"/>
      </p:ext>
    </p:extLst>
  </p:cSld>
  <p:clrMapOvr>
    <a:masterClrMapping/>
  </p:clrMapOvr>
  <p:transition advTm="3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A3F55A4-B7B5-4683-8253-699895D1A141}"/>
              </a:ext>
            </a:extLst>
          </p:cNvPr>
          <p:cNvSpPr/>
          <p:nvPr/>
        </p:nvSpPr>
        <p:spPr>
          <a:xfrm>
            <a:off x="4604993" y="0"/>
            <a:ext cx="6902370" cy="648407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2" name="Picture 4" descr="Без отключения потребителей устраняется 30% аварийных ситуаций на сетях  Кургана | Водный Союз (мобильная версия)">
            <a:extLst>
              <a:ext uri="{FF2B5EF4-FFF2-40B4-BE49-F238E27FC236}">
                <a16:creationId xmlns:a16="http://schemas.microsoft.com/office/drawing/2014/main" id="{E1DC51EF-CDA4-4C3D-9096-59F394AAA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4" r="19019"/>
          <a:stretch/>
        </p:blipFill>
        <p:spPr bwMode="auto">
          <a:xfrm>
            <a:off x="-7222" y="2"/>
            <a:ext cx="4625340" cy="648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E657BA-8CE1-424D-AD2B-DF484C63361E}"/>
              </a:ext>
            </a:extLst>
          </p:cNvPr>
          <p:cNvSpPr txBox="1"/>
          <p:nvPr/>
        </p:nvSpPr>
        <p:spPr>
          <a:xfrm>
            <a:off x="4702045" y="1247316"/>
            <a:ext cx="674764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Montserrat SemiBold"/>
              </a:rPr>
              <a:t>Термином «гидравлический удар» («гидроудар») обозначается гидродинамическое изменение давления в напорном водоводе при переходных процессах гидроагрегата.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11F2E-36FC-4DC5-9144-C3C05B93E7A4}"/>
              </a:ext>
            </a:extLst>
          </p:cNvPr>
          <p:cNvSpPr txBox="1"/>
          <p:nvPr/>
        </p:nvSpPr>
        <p:spPr>
          <a:xfrm>
            <a:off x="4618118" y="4308312"/>
            <a:ext cx="688924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 indent="-444500"/>
            <a:r>
              <a:rPr lang="ru-RU" sz="2800" i="1" dirty="0">
                <a:solidFill>
                  <a:schemeClr val="bg1"/>
                </a:solidFill>
                <a:latin typeface="Montserrat SemiBold" pitchFamily="2" charset="-52"/>
              </a:rPr>
              <a:t>3</a:t>
            </a:r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	Технологические процессы охлаждения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B64509-28D8-49EA-A8A7-DD914D9F6D3A}"/>
              </a:ext>
            </a:extLst>
          </p:cNvPr>
          <p:cNvSpPr txBox="1"/>
          <p:nvPr/>
        </p:nvSpPr>
        <p:spPr>
          <a:xfrm>
            <a:off x="4626205" y="50272"/>
            <a:ext cx="706472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 indent="-444500"/>
            <a:r>
              <a:rPr lang="ru-RU" sz="2800" i="1" dirty="0">
                <a:solidFill>
                  <a:schemeClr val="bg1"/>
                </a:solidFill>
                <a:latin typeface="Montserrat SemiBold" pitchFamily="2" charset="-52"/>
              </a:rPr>
              <a:t>1</a:t>
            </a:r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	Гидроудары на Плотинных, </a:t>
            </a:r>
            <a:r>
              <a:rPr lang="ru-RU" sz="2800" dirty="0" err="1">
                <a:solidFill>
                  <a:schemeClr val="bg1"/>
                </a:solidFill>
                <a:latin typeface="Montserrat SemiBold" pitchFamily="2" charset="-52"/>
              </a:rPr>
              <a:t>Приплотинных</a:t>
            </a:r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, Деривационных ГЭС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1ADFFC-2480-40D7-A0A7-36D3CB8CE4CC}"/>
              </a:ext>
            </a:extLst>
          </p:cNvPr>
          <p:cNvSpPr txBox="1"/>
          <p:nvPr/>
        </p:nvSpPr>
        <p:spPr>
          <a:xfrm>
            <a:off x="4200536" y="3493999"/>
            <a:ext cx="71744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>
              <a:spcAft>
                <a:spcPts val="1800"/>
              </a:spcAft>
            </a:pPr>
            <a:r>
              <a:rPr lang="ru-RU" dirty="0">
                <a:solidFill>
                  <a:schemeClr val="bg1"/>
                </a:solidFill>
                <a:latin typeface="Montserrat SemiBold"/>
              </a:rPr>
              <a:t>При изменении режимов работы гидроагрегата   (</a:t>
            </a:r>
            <a:r>
              <a:rPr lang="ru-RU" dirty="0" err="1">
                <a:solidFill>
                  <a:schemeClr val="bg1"/>
                </a:solidFill>
                <a:latin typeface="Montserrat SemiBold"/>
              </a:rPr>
              <a:t>Генаратор↔Насос</a:t>
            </a:r>
            <a:r>
              <a:rPr lang="ru-RU" dirty="0">
                <a:solidFill>
                  <a:schemeClr val="bg1"/>
                </a:solidFill>
                <a:latin typeface="Montserrat SemiBold"/>
              </a:rPr>
              <a:t>)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11C0F0-9238-4DFF-A14D-D8669464A249}"/>
              </a:ext>
            </a:extLst>
          </p:cNvPr>
          <p:cNvSpPr txBox="1"/>
          <p:nvPr/>
        </p:nvSpPr>
        <p:spPr>
          <a:xfrm>
            <a:off x="4626204" y="2597915"/>
            <a:ext cx="674881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 indent="-444500"/>
            <a:r>
              <a:rPr lang="ru-RU" sz="2800" i="1" dirty="0">
                <a:solidFill>
                  <a:schemeClr val="bg1"/>
                </a:solidFill>
                <a:latin typeface="Montserrat SemiBold" pitchFamily="2" charset="-52"/>
              </a:rPr>
              <a:t>2</a:t>
            </a:r>
            <a:r>
              <a:rPr lang="ru-RU" sz="2800" dirty="0">
                <a:solidFill>
                  <a:schemeClr val="bg1"/>
                </a:solidFill>
                <a:latin typeface="Montserrat SemiBold" pitchFamily="2" charset="-52"/>
              </a:rPr>
              <a:t>	Гидроудары на Гидроаккумулирующих Электростанциях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197343-3AEB-4E20-9DAC-51133654D71E}"/>
              </a:ext>
            </a:extLst>
          </p:cNvPr>
          <p:cNvSpPr txBox="1"/>
          <p:nvPr/>
        </p:nvSpPr>
        <p:spPr>
          <a:xfrm>
            <a:off x="4255510" y="5235254"/>
            <a:ext cx="717448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/>
            <a:r>
              <a:rPr lang="ru-RU" dirty="0">
                <a:solidFill>
                  <a:schemeClr val="bg1"/>
                </a:solidFill>
                <a:latin typeface="Montserrat SemiBold"/>
              </a:rPr>
              <a:t>Контроль расхода для технологического процесса охлаждения</a:t>
            </a:r>
            <a:endParaRPr lang="ru-RU" baseline="30000" dirty="0">
              <a:solidFill>
                <a:schemeClr val="bg1"/>
              </a:solidFill>
              <a:latin typeface="Montserrat SemiBold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30C334C9-8F34-4BE0-BEDE-11004C337880}"/>
              </a:ext>
            </a:extLst>
          </p:cNvPr>
          <p:cNvSpPr/>
          <p:nvPr/>
        </p:nvSpPr>
        <p:spPr>
          <a:xfrm>
            <a:off x="-7221" y="0"/>
            <a:ext cx="4625340" cy="648407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3B2B94-CC85-43A2-BB75-AD338E0A947A}"/>
              </a:ext>
            </a:extLst>
          </p:cNvPr>
          <p:cNvSpPr txBox="1"/>
          <p:nvPr/>
        </p:nvSpPr>
        <p:spPr>
          <a:xfrm>
            <a:off x="687388" y="392509"/>
            <a:ext cx="291120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Montserrat SemiBold" pitchFamily="2" charset="-52"/>
              </a:rPr>
              <a:t>Постановка проблем </a:t>
            </a:r>
          </a:p>
        </p:txBody>
      </p:sp>
    </p:spTree>
    <p:extLst>
      <p:ext uri="{BB962C8B-B14F-4D97-AF65-F5344CB8AC3E}">
        <p14:creationId xmlns:p14="http://schemas.microsoft.com/office/powerpoint/2010/main" val="362123822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11" grpId="0"/>
      <p:bldP spid="14" grpId="0"/>
      <p:bldP spid="15" grpId="0"/>
      <p:bldP spid="16" grpId="0"/>
      <p:bldP spid="12" grpId="0"/>
      <p:bldP spid="18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9F44CC-E842-4701-8162-61619114F332}"/>
              </a:ext>
            </a:extLst>
          </p:cNvPr>
          <p:cNvSpPr txBox="1"/>
          <p:nvPr/>
        </p:nvSpPr>
        <p:spPr>
          <a:xfrm>
            <a:off x="678475" y="37888"/>
            <a:ext cx="1033166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 indent="-444500"/>
            <a:r>
              <a:rPr lang="ru-RU" sz="3600" dirty="0">
                <a:solidFill>
                  <a:srgbClr val="FF0000"/>
                </a:solidFill>
                <a:latin typeface="Montserrat SemiBold" pitchFamily="2" charset="-52"/>
              </a:rPr>
              <a:t>Гидроудары на Плотинных, </a:t>
            </a:r>
            <a:r>
              <a:rPr lang="ru-RU" sz="3600" dirty="0" err="1">
                <a:solidFill>
                  <a:srgbClr val="FF0000"/>
                </a:solidFill>
                <a:latin typeface="Montserrat SemiBold" pitchFamily="2" charset="-52"/>
              </a:rPr>
              <a:t>Приплотинных</a:t>
            </a:r>
            <a:r>
              <a:rPr lang="ru-RU" sz="3600" dirty="0">
                <a:solidFill>
                  <a:srgbClr val="FF0000"/>
                </a:solidFill>
                <a:latin typeface="Montserrat SemiBold" pitchFamily="2" charset="-52"/>
              </a:rPr>
              <a:t>, Деривационных </a:t>
            </a:r>
            <a:r>
              <a:rPr lang="ru-RU" sz="3600" dirty="0" err="1">
                <a:solidFill>
                  <a:srgbClr val="FF0000"/>
                </a:solidFill>
                <a:latin typeface="Montserrat SemiBold" pitchFamily="2" charset="-52"/>
              </a:rPr>
              <a:t>ГЭС</a:t>
            </a:r>
            <a:r>
              <a:rPr lang="ru-RU" sz="3600" dirty="0" err="1">
                <a:solidFill>
                  <a:schemeClr val="bg1"/>
                </a:solidFill>
                <a:latin typeface="Montserrat SemiBold" pitchFamily="2" charset="-52"/>
              </a:rPr>
              <a:t>ых</a:t>
            </a:r>
            <a:r>
              <a:rPr lang="ru-RU" sz="3600" dirty="0">
                <a:solidFill>
                  <a:schemeClr val="bg1"/>
                </a:solidFill>
                <a:latin typeface="Montserrat SemiBold" pitchFamily="2" charset="-52"/>
              </a:rPr>
              <a:t> ГЭС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A09A3-DC60-4011-9279-058991B03927}"/>
              </a:ext>
            </a:extLst>
          </p:cNvPr>
          <p:cNvSpPr txBox="1"/>
          <p:nvPr/>
        </p:nvSpPr>
        <p:spPr>
          <a:xfrm>
            <a:off x="8003259" y="5037560"/>
            <a:ext cx="316661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600" b="1" dirty="0">
                <a:latin typeface="Montserrat" pitchFamily="2" charset="-52"/>
              </a:rPr>
              <a:t>Задача: </a:t>
            </a:r>
            <a:r>
              <a:rPr lang="ru-RU" sz="1600" dirty="0">
                <a:latin typeface="Montserrat" pitchFamily="2" charset="-52"/>
              </a:rPr>
              <a:t>защитить напорную линию от гидроудара в переходных процессах гидроагрегата.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5FCB60-1A52-46C2-9D0C-4C9EC0BDE04E}"/>
              </a:ext>
            </a:extLst>
          </p:cNvPr>
          <p:cNvSpPr txBox="1"/>
          <p:nvPr/>
        </p:nvSpPr>
        <p:spPr>
          <a:xfrm>
            <a:off x="220717" y="1174532"/>
            <a:ext cx="6203731" cy="46782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Переходные процессы на ГЭС возникают</a:t>
            </a:r>
          </a:p>
          <a:p>
            <a:r>
              <a:rPr lang="ru-RU" sz="1600" dirty="0">
                <a:latin typeface="Montserrat" pitchFamily="2" charset="-52"/>
              </a:rPr>
              <a:t>при регулировании гидроагрегатов и характеризуются изменением во времени параметров режима их работы: расхода, напора, мощности.</a:t>
            </a:r>
          </a:p>
          <a:p>
            <a:endParaRPr lang="ru-RU" sz="1600" dirty="0">
              <a:latin typeface="Montserrat" pitchFamily="2" charset="-52"/>
            </a:endParaRPr>
          </a:p>
          <a:p>
            <a:r>
              <a:rPr lang="ru-RU" sz="1600" dirty="0">
                <a:latin typeface="Montserrat" pitchFamily="2" charset="-52"/>
              </a:rPr>
              <a:t>Эти процессы сопровождаются неустановившимся режимом течения, при этом в напорных водоводах возникает гидроудар, а в безнапорных — волны. </a:t>
            </a:r>
          </a:p>
          <a:p>
            <a:r>
              <a:rPr lang="ru-RU" sz="1600" dirty="0">
                <a:latin typeface="Montserrat" pitchFamily="2" charset="-52"/>
              </a:rPr>
              <a:t>Термином «гидравлический удар» («гидроудар») обозначается гидродинамическое изменение давления в напорном водоводе при переходных процессах. Положительный гидроудар соответствует увеличению давления, отрицательный — уменьшению.</a:t>
            </a:r>
          </a:p>
          <a:p>
            <a:endParaRPr lang="ru-RU" sz="1600" dirty="0">
              <a:latin typeface="Montserrat" pitchFamily="2" charset="-52"/>
            </a:endParaRPr>
          </a:p>
          <a:p>
            <a:r>
              <a:rPr lang="ru-RU" sz="1600" dirty="0">
                <a:latin typeface="Montserrat" pitchFamily="2" charset="-52"/>
              </a:rPr>
              <a:t>Переходные процессы гидроагрегата подразделяют на плановые и аварийные. К плановым переходным процессам относятся пуск агрегата, регулирование нагрузки, остановка; к аварийным – сброс нагрузки и выход агрегата в разгон.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448" y="1021274"/>
            <a:ext cx="5096040" cy="3471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08405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85FCB60-1A52-46C2-9D0C-4C9EC0BDE04E}"/>
              </a:ext>
            </a:extLst>
          </p:cNvPr>
          <p:cNvSpPr txBox="1"/>
          <p:nvPr/>
        </p:nvSpPr>
        <p:spPr>
          <a:xfrm>
            <a:off x="221276" y="1592319"/>
            <a:ext cx="431131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Montserrat" pitchFamily="2" charset="-52"/>
              </a:rPr>
              <a:t>На примере ГЭС </a:t>
            </a:r>
            <a:r>
              <a:rPr lang="en-US" sz="1600" dirty="0">
                <a:latin typeface="Montserrat" pitchFamily="2" charset="-52"/>
              </a:rPr>
              <a:t>“</a:t>
            </a:r>
            <a:r>
              <a:rPr lang="ru-RU" sz="1600" dirty="0" err="1">
                <a:latin typeface="Montserrat" pitchFamily="2" charset="-52"/>
              </a:rPr>
              <a:t>Гехи</a:t>
            </a:r>
            <a:r>
              <a:rPr lang="en-US" sz="1600" dirty="0">
                <a:latin typeface="Montserrat" pitchFamily="2" charset="-52"/>
              </a:rPr>
              <a:t>’’ </a:t>
            </a:r>
            <a:r>
              <a:rPr lang="ru-RU" sz="1600" dirty="0">
                <a:latin typeface="Montserrat" pitchFamily="2" charset="-52"/>
              </a:rPr>
              <a:t>Армения</a:t>
            </a:r>
          </a:p>
          <a:p>
            <a:endParaRPr lang="ru-RU" sz="1600" dirty="0">
              <a:latin typeface="Montserrat" pitchFamily="2" charset="-52"/>
            </a:endParaRPr>
          </a:p>
          <a:p>
            <a:r>
              <a:rPr lang="ru-RU" sz="1600" dirty="0">
                <a:latin typeface="Montserrat" pitchFamily="2" charset="-52"/>
              </a:rPr>
              <a:t>На напорном водоводе установлено 6 клапанов защиты от гидроудара 735 серии диаметром 300мм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9F4DE2-5F18-4D36-8554-9555C4CFBE32}"/>
              </a:ext>
            </a:extLst>
          </p:cNvPr>
          <p:cNvSpPr txBox="1"/>
          <p:nvPr/>
        </p:nvSpPr>
        <p:spPr>
          <a:xfrm>
            <a:off x="120388" y="394708"/>
            <a:ext cx="100765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solidFill>
                  <a:srgbClr val="00B050"/>
                </a:solidFill>
                <a:latin typeface="Montserrat SemiBold" pitchFamily="2" charset="-52"/>
              </a:rPr>
              <a:t>Решение проблемы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859" y="671707"/>
            <a:ext cx="5307724" cy="29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40E589C-69DB-4A96-AF30-5A14E3F0D0AE}"/>
              </a:ext>
            </a:extLst>
          </p:cNvPr>
          <p:cNvSpPr txBox="1"/>
          <p:nvPr/>
        </p:nvSpPr>
        <p:spPr>
          <a:xfrm>
            <a:off x="6452838" y="4084726"/>
            <a:ext cx="4596951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Montserrat" pitchFamily="2" charset="-52"/>
              </a:rPr>
              <a:t>Достижения:</a:t>
            </a:r>
          </a:p>
          <a:p>
            <a:pPr>
              <a:tabLst>
                <a:tab pos="360363" algn="l"/>
              </a:tabLst>
            </a:pPr>
            <a:r>
              <a:rPr lang="ru-RU" sz="1600" dirty="0">
                <a:latin typeface="Montserrat" pitchFamily="2" charset="-52"/>
              </a:rPr>
              <a:t>	- стабилизировали давление напорного водовода в безопасном диапазоне</a:t>
            </a:r>
          </a:p>
          <a:p>
            <a:pPr>
              <a:tabLst>
                <a:tab pos="360363" algn="l"/>
              </a:tabLst>
            </a:pPr>
            <a:r>
              <a:rPr lang="ru-RU" sz="1600" b="1" dirty="0">
                <a:solidFill>
                  <a:srgbClr val="FF0000"/>
                </a:solidFill>
                <a:latin typeface="Montserrat" pitchFamily="2" charset="-52"/>
              </a:rPr>
              <a:t>	</a:t>
            </a:r>
            <a:r>
              <a:rPr lang="ru-RU" sz="1600" dirty="0">
                <a:latin typeface="Montserrat" pitchFamily="2" charset="-52"/>
              </a:rPr>
              <a:t>- повысили надежность общей системы исключив человеческий фактор, сбои электроники</a:t>
            </a:r>
          </a:p>
        </p:txBody>
      </p:sp>
      <p:pic>
        <p:nvPicPr>
          <p:cNvPr id="2055" name="Picture 7" descr="E:\презенация\ГЭС\WhatsApp Image 2024-05-17 at 16.20.0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6" y="2823425"/>
            <a:ext cx="4830688" cy="362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66649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40517-WA00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0" y="70638"/>
            <a:ext cx="10808637" cy="608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16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96FC27-B2EA-4427-A77A-1ADA0664AC0D}"/>
              </a:ext>
            </a:extLst>
          </p:cNvPr>
          <p:cNvSpPr txBox="1"/>
          <p:nvPr/>
        </p:nvSpPr>
        <p:spPr>
          <a:xfrm>
            <a:off x="219743" y="1150333"/>
            <a:ext cx="5435754" cy="41857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Montserrat"/>
              </a:rPr>
              <a:t>Принцип работы: ГАЭС использует в своей работе либо комплекс генераторов и насосов, либо обратимые </a:t>
            </a:r>
            <a:r>
              <a:rPr lang="ru-RU" sz="1600" dirty="0" err="1">
                <a:latin typeface="Montserrat"/>
              </a:rPr>
              <a:t>гидроэлектроагрегаты</a:t>
            </a:r>
            <a:r>
              <a:rPr lang="ru-RU" sz="1600" dirty="0">
                <a:latin typeface="Montserrat"/>
              </a:rPr>
              <a:t>, которые способны работать как в режиме генераторов, так и в режиме насосов. </a:t>
            </a:r>
          </a:p>
          <a:p>
            <a:endParaRPr lang="ru-RU" sz="1600" dirty="0">
              <a:latin typeface="Montserrat"/>
            </a:endParaRPr>
          </a:p>
          <a:p>
            <a:r>
              <a:rPr lang="ru-RU" sz="1600" dirty="0">
                <a:latin typeface="Montserrat"/>
              </a:rPr>
              <a:t>Во время ночного провала энергопотребления ГАЭС получает из энергосети дешёвую электроэнергию и расходует её на перекачку воды в верхний бьеф (насосный режим). </a:t>
            </a:r>
          </a:p>
          <a:p>
            <a:endParaRPr lang="ru-RU" sz="1600" dirty="0">
              <a:latin typeface="Montserrat"/>
            </a:endParaRPr>
          </a:p>
          <a:p>
            <a:r>
              <a:rPr lang="ru-RU" sz="1600" dirty="0">
                <a:latin typeface="Montserrat"/>
              </a:rPr>
              <a:t>Во время утреннего и вечернего пиков энергопотребления ГАЭС сбрасывает воду из верхнего бьефа в нижний, вырабатывает при этом дорогую пиковую электроэнергию, которую отдаёт в энергосеть (генераторный режим).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6D526-94CF-4FBF-9C38-50C4BE6269FB}"/>
              </a:ext>
            </a:extLst>
          </p:cNvPr>
          <p:cNvSpPr txBox="1"/>
          <p:nvPr/>
        </p:nvSpPr>
        <p:spPr>
          <a:xfrm>
            <a:off x="5970641" y="4439842"/>
            <a:ext cx="504031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indent="358775"/>
            <a:r>
              <a:rPr lang="ru-RU" sz="1600" b="1" dirty="0">
                <a:latin typeface="Montserrat" pitchFamily="2" charset="-52"/>
              </a:rPr>
              <a:t>Задача: </a:t>
            </a:r>
            <a:r>
              <a:rPr lang="ru-RU" sz="1600" dirty="0">
                <a:latin typeface="Montserrat" pitchFamily="2" charset="-52"/>
              </a:rPr>
              <a:t>Организовать защиту от возникающего гидравлического удара.</a:t>
            </a:r>
            <a:r>
              <a:rPr lang="ru-RU" sz="1600" dirty="0">
                <a:latin typeface="Montserrat SemiBold"/>
              </a:rPr>
              <a:t> При изменении режимов работы гидроагрегата   (</a:t>
            </a:r>
            <a:r>
              <a:rPr lang="ru-RU" sz="1600" dirty="0" err="1">
                <a:latin typeface="Montserrat SemiBold"/>
              </a:rPr>
              <a:t>Генераторный↔Насосный</a:t>
            </a:r>
            <a:r>
              <a:rPr lang="ru-RU" sz="1600" dirty="0">
                <a:latin typeface="Montserrat SemiBold"/>
              </a:rPr>
              <a:t>)  </a:t>
            </a:r>
          </a:p>
          <a:p>
            <a:pPr indent="358775"/>
            <a:endParaRPr lang="ru-RU" sz="1600" dirty="0">
              <a:latin typeface="Montserrat" pitchFamily="2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11C0F0-9238-4DFF-A14D-D8669464A249}"/>
              </a:ext>
            </a:extLst>
          </p:cNvPr>
          <p:cNvSpPr txBox="1"/>
          <p:nvPr/>
        </p:nvSpPr>
        <p:spPr>
          <a:xfrm>
            <a:off x="219743" y="264910"/>
            <a:ext cx="1066634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44500" indent="-444500"/>
            <a:r>
              <a:rPr lang="ru-RU" sz="2800" i="1" dirty="0">
                <a:solidFill>
                  <a:srgbClr val="FF0000"/>
                </a:solidFill>
                <a:latin typeface="Montserrat SemiBold" pitchFamily="2" charset="-52"/>
              </a:rPr>
              <a:t>2</a:t>
            </a:r>
            <a:r>
              <a:rPr lang="ru-RU" sz="2800" dirty="0">
                <a:solidFill>
                  <a:srgbClr val="FF0000"/>
                </a:solidFill>
                <a:latin typeface="Montserrat SemiBold" pitchFamily="2" charset="-52"/>
              </a:rPr>
              <a:t>	Гидроудары на Гидроаккумулирующих ЭС (ГАЭС)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96" y="1092378"/>
            <a:ext cx="500062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0279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9966</TotalTime>
  <Words>1220</Words>
  <Application>Microsoft Office PowerPoint</Application>
  <PresentationFormat>Произвольный</PresentationFormat>
  <Paragraphs>154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Montserrat</vt:lpstr>
      <vt:lpstr>Montserrat Medium</vt:lpstr>
      <vt:lpstr>Montserrat SemiBold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Дранов</dc:creator>
  <cp:lastModifiedBy>Евгений</cp:lastModifiedBy>
  <cp:revision>256</cp:revision>
  <dcterms:created xsi:type="dcterms:W3CDTF">2023-07-13T08:20:15Z</dcterms:created>
  <dcterms:modified xsi:type="dcterms:W3CDTF">2024-05-24T04:41:53Z</dcterms:modified>
</cp:coreProperties>
</file>